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78" r:id="rId4"/>
    <p:sldId id="291" r:id="rId5"/>
    <p:sldId id="27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84" r:id="rId26"/>
    <p:sldId id="277" r:id="rId27"/>
    <p:sldId id="283" r:id="rId28"/>
    <p:sldId id="285" r:id="rId29"/>
    <p:sldId id="280" r:id="rId30"/>
    <p:sldId id="286" r:id="rId31"/>
    <p:sldId id="281" r:id="rId32"/>
    <p:sldId id="282"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8" autoAdjust="0"/>
  </p:normalViewPr>
  <p:slideViewPr>
    <p:cSldViewPr snapToGrid="0">
      <p:cViewPr varScale="1">
        <p:scale>
          <a:sx n="60" d="100"/>
          <a:sy n="60" d="100"/>
        </p:scale>
        <p:origin x="16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DFE7E-F0C0-4767-88C4-801B74647179}" type="datetimeFigureOut">
              <a:rPr lang="en-US" smtClean="0"/>
              <a:t>11/19/2019</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F27DF-6A46-4707-9C7A-4857116D9FFE}" type="slidenum">
              <a:rPr lang="en-US" smtClean="0"/>
              <a:t>‹#›</a:t>
            </a:fld>
            <a:endParaRPr lang="en-US"/>
          </a:p>
        </p:txBody>
      </p:sp>
    </p:spTree>
    <p:extLst>
      <p:ext uri="{BB962C8B-B14F-4D97-AF65-F5344CB8AC3E}">
        <p14:creationId xmlns:p14="http://schemas.microsoft.com/office/powerpoint/2010/main" val="171670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feature measures the difference in intensity between the region of the eyes and a region across the upper cheeks. The feature capitalizes on the observation that the eye region is often darker than the cheeks. The second feature compares the intensities in the eye regions to the intensity across the bridge of the nose.</a:t>
            </a:r>
            <a:endParaRPr lang="en-US" dirty="0"/>
          </a:p>
        </p:txBody>
      </p:sp>
      <p:sp>
        <p:nvSpPr>
          <p:cNvPr id="4" name="灯片编号占位符 3"/>
          <p:cNvSpPr>
            <a:spLocks noGrp="1"/>
          </p:cNvSpPr>
          <p:nvPr>
            <p:ph type="sldNum" sz="quarter" idx="10"/>
          </p:nvPr>
        </p:nvSpPr>
        <p:spPr/>
        <p:txBody>
          <a:bodyPr/>
          <a:lstStyle/>
          <a:p>
            <a:fld id="{7E2F27DF-6A46-4707-9C7A-4857116D9FFE}" type="slidenum">
              <a:rPr lang="en-US" smtClean="0"/>
              <a:t>25</a:t>
            </a:fld>
            <a:endParaRPr lang="en-US"/>
          </a:p>
        </p:txBody>
      </p:sp>
    </p:spTree>
    <p:extLst>
      <p:ext uri="{BB962C8B-B14F-4D97-AF65-F5344CB8AC3E}">
        <p14:creationId xmlns:p14="http://schemas.microsoft.com/office/powerpoint/2010/main" val="57349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11/19/2019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181525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11/19/2019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96591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11/19/2019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5668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800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83560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27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11/19/2019</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2555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11/19/2019</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438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11/19/2019</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42227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11/19/2019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6529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11/19/2019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389677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11/19/2019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12668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11/19/2019</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01738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864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7875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EB42FB6-2C6A-4176-893A-28ED9181B6B7}" type="datetimeFigureOut">
              <a:rPr lang="en-US" smtClean="0"/>
              <a:t>11/19/2019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49912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DEB42FB6-2C6A-4176-893A-28ED9181B6B7}" type="datetimeFigureOut">
              <a:rPr lang="en-US" smtClean="0"/>
              <a:t>11/19/2019</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24760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DEB42FB6-2C6A-4176-893A-28ED9181B6B7}" type="datetimeFigureOut">
              <a:rPr lang="en-US" smtClean="0"/>
              <a:t>11/19/2019</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21525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DEB42FB6-2C6A-4176-893A-28ED9181B6B7}" type="datetimeFigureOut">
              <a:rPr lang="en-US" smtClean="0"/>
              <a:t>11/19/2019</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0976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B42FB6-2C6A-4176-893A-28ED9181B6B7}" type="datetimeFigureOut">
              <a:rPr lang="en-US" smtClean="0"/>
              <a:t>11/19/2019</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88204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11/19/2019</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8287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11/19/2019</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42432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42FB6-2C6A-4176-893A-28ED9181B6B7}" type="datetimeFigureOut">
              <a:rPr lang="en-US" smtClean="0"/>
              <a:t>11/19/2019</a:t>
            </a:fld>
            <a:endParaRPr 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63DD0-6D4F-46F7-A903-EA85CE283CAD}" type="slidenum">
              <a:rPr lang="en-US" smtClean="0"/>
              <a:t>‹#›</a:t>
            </a:fld>
            <a:endParaRPr lang="en-US"/>
          </a:p>
        </p:txBody>
      </p:sp>
    </p:spTree>
    <p:extLst>
      <p:ext uri="{BB962C8B-B14F-4D97-AF65-F5344CB8AC3E}">
        <p14:creationId xmlns:p14="http://schemas.microsoft.com/office/powerpoint/2010/main" val="241656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11/19/2019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7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smtClean="0"/>
              <a:t>Ensemble Learning</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Lin </a:t>
            </a:r>
            <a:r>
              <a:rPr lang="en-US" smtClean="0"/>
              <a:t>zhang</a:t>
            </a:r>
            <a:endParaRPr lang="en-US" dirty="0" smtClean="0"/>
          </a:p>
          <a:p>
            <a:r>
              <a:rPr lang="en-US" dirty="0" err="1" smtClean="0"/>
              <a:t>Sse</a:t>
            </a:r>
            <a:r>
              <a:rPr lang="en-US" dirty="0" smtClean="0"/>
              <a:t>, </a:t>
            </a:r>
            <a:r>
              <a:rPr lang="en-US" dirty="0" err="1" smtClean="0"/>
              <a:t>tongji</a:t>
            </a:r>
            <a:r>
              <a:rPr lang="en-US" dirty="0" smtClean="0"/>
              <a:t> university</a:t>
            </a:r>
          </a:p>
          <a:p>
            <a:r>
              <a:rPr lang="en-US" dirty="0" smtClean="0"/>
              <a:t>Nov. 2016</a:t>
            </a:r>
            <a:endParaRPr lang="en-US" dirty="0"/>
          </a:p>
        </p:txBody>
      </p:sp>
    </p:spTree>
    <p:extLst>
      <p:ext uri="{BB962C8B-B14F-4D97-AF65-F5344CB8AC3E}">
        <p14:creationId xmlns:p14="http://schemas.microsoft.com/office/powerpoint/2010/main" val="3189060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Round 2: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2</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t>3 misclassified (with circles):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21</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65</m:t>
                    </m:r>
                  </m:oMath>
                </a14:m>
                <a:r>
                  <a:rPr lang="en-US" dirty="0"/>
                  <a:t> </a:t>
                </a:r>
              </a:p>
              <a:p>
                <a:pPr lvl="1"/>
                <a:r>
                  <a:rPr lang="en-US" dirty="0" smtClean="0"/>
                  <a:t>Note </a:t>
                </a:r>
                <a:r>
                  <a:rPr lang="en-US" dirty="0"/>
                  <a:t>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2</m:t>
                        </m:r>
                      </m:sub>
                    </m:sSub>
                    <m:r>
                      <a:rPr lang="en-US" b="0" i="1" smtClean="0">
                        <a:latin typeface="Cambria Math" panose="02040503050406030204" pitchFamily="18" charset="0"/>
                      </a:rPr>
                      <m:t>≠0.3</m:t>
                    </m:r>
                  </m:oMath>
                </a14:m>
                <a:r>
                  <a:rPr lang="en-US" dirty="0" smtClean="0"/>
                  <a:t> </a:t>
                </a:r>
                <a:r>
                  <a:rPr lang="en-US" dirty="0"/>
                  <a:t>as those 3 data points have weights less than 1/10 </a:t>
                </a:r>
                <a:endParaRPr lang="en-US" dirty="0" smtClean="0"/>
              </a:p>
              <a:p>
                <a:r>
                  <a:rPr lang="en-US" dirty="0" smtClean="0"/>
                  <a:t>3 </a:t>
                </a:r>
                <a:r>
                  <a:rPr lang="en-US" dirty="0"/>
                  <a:t>misclassified data points get larger weights </a:t>
                </a:r>
                <a:endParaRPr lang="en-US" dirty="0" smtClean="0"/>
              </a:p>
              <a:p>
                <a:r>
                  <a:rPr lang="en-US" dirty="0" smtClean="0"/>
                  <a:t>Data </a:t>
                </a:r>
                <a:r>
                  <a:rPr lang="en-US" dirty="0"/>
                  <a:t>points classified correctly in both rounds have small weights</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pic>
        <p:nvPicPr>
          <p:cNvPr id="7" name="图片 6"/>
          <p:cNvPicPr>
            <a:picLocks noChangeAspect="1"/>
          </p:cNvPicPr>
          <p:nvPr/>
        </p:nvPicPr>
        <p:blipFill>
          <a:blip r:embed="rId3"/>
          <a:stretch>
            <a:fillRect/>
          </a:stretch>
        </p:blipFill>
        <p:spPr>
          <a:xfrm>
            <a:off x="959576" y="1247776"/>
            <a:ext cx="7277100" cy="2533650"/>
          </a:xfrm>
          <a:prstGeom prst="rect">
            <a:avLst/>
          </a:prstGeom>
        </p:spPr>
      </p:pic>
    </p:spTree>
    <p:extLst>
      <p:ext uri="{BB962C8B-B14F-4D97-AF65-F5344CB8AC3E}">
        <p14:creationId xmlns:p14="http://schemas.microsoft.com/office/powerpoint/2010/main" val="276083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Round 3: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3</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t>3 </a:t>
                </a:r>
                <a:r>
                  <a:rPr lang="en-US" dirty="0"/>
                  <a:t>misclassified (with circles):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𝜖</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=0.14→</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=0.92</m:t>
                    </m:r>
                  </m:oMath>
                </a14:m>
                <a:r>
                  <a:rPr lang="en-US" dirty="0"/>
                  <a:t>. </a:t>
                </a:r>
                <a:endParaRPr lang="en-US" dirty="0" smtClean="0"/>
              </a:p>
              <a:p>
                <a:r>
                  <a:rPr lang="en-US" dirty="0" smtClean="0"/>
                  <a:t>Previously </a:t>
                </a:r>
                <a:r>
                  <a:rPr lang="en-US" dirty="0"/>
                  <a:t>correctly classified data points are now misclassified, hence our error is low; what’s the intuition? </a:t>
                </a:r>
                <a:endParaRPr lang="en-US" dirty="0" smtClean="0"/>
              </a:p>
              <a:p>
                <a:pPr lvl="1"/>
                <a:r>
                  <a:rPr lang="en-US" dirty="0"/>
                  <a:t>Since they have been consistently classified correctly, this round’s mistake will hopefully not have a huge impact on the overall prediction</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220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pic>
        <p:nvPicPr>
          <p:cNvPr id="7" name="图片 6"/>
          <p:cNvPicPr>
            <a:picLocks noChangeAspect="1"/>
          </p:cNvPicPr>
          <p:nvPr/>
        </p:nvPicPr>
        <p:blipFill>
          <a:blip r:embed="rId3"/>
          <a:stretch>
            <a:fillRect/>
          </a:stretch>
        </p:blipFill>
        <p:spPr>
          <a:xfrm>
            <a:off x="1140551" y="1359617"/>
            <a:ext cx="6915150" cy="2457450"/>
          </a:xfrm>
          <a:prstGeom prst="rect">
            <a:avLst/>
          </a:prstGeom>
        </p:spPr>
      </p:pic>
    </p:spTree>
    <p:extLst>
      <p:ext uri="{BB962C8B-B14F-4D97-AF65-F5344CB8AC3E}">
        <p14:creationId xmlns:p14="http://schemas.microsoft.com/office/powerpoint/2010/main" val="1573201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p:sp>
        <p:nvSpPr>
          <p:cNvPr id="3" name="内容占位符 2"/>
          <p:cNvSpPr>
            <a:spLocks noGrp="1"/>
          </p:cNvSpPr>
          <p:nvPr>
            <p:ph idx="1"/>
          </p:nvPr>
        </p:nvSpPr>
        <p:spPr/>
        <p:txBody>
          <a:bodyPr/>
          <a:lstStyle/>
          <a:p>
            <a:r>
              <a:rPr lang="en-US" dirty="0" smtClean="0"/>
              <a:t>Final classifier: combining 3 classifiers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All data points are now classified correctly! </a:t>
            </a:r>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图片 6"/>
          <p:cNvPicPr>
            <a:picLocks noChangeAspect="1"/>
          </p:cNvPicPr>
          <p:nvPr/>
        </p:nvPicPr>
        <p:blipFill>
          <a:blip r:embed="rId2"/>
          <a:stretch>
            <a:fillRect/>
          </a:stretch>
        </p:blipFill>
        <p:spPr>
          <a:xfrm>
            <a:off x="1554888" y="1367606"/>
            <a:ext cx="6086475" cy="3562350"/>
          </a:xfrm>
          <a:prstGeom prst="rect">
            <a:avLst/>
          </a:prstGeom>
        </p:spPr>
      </p:pic>
    </p:spTree>
    <p:extLst>
      <p:ext uri="{BB962C8B-B14F-4D97-AF65-F5344CB8AC3E}">
        <p14:creationId xmlns:p14="http://schemas.microsoft.com/office/powerpoint/2010/main" val="3566605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a:t>
            </a:r>
            <a:r>
              <a:rPr lang="en-US" dirty="0" err="1"/>
              <a:t>AdaBoost</a:t>
            </a:r>
            <a:r>
              <a:rPr lang="en-US" dirty="0"/>
              <a:t> works?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It minimizes a loss function related to classification error</a:t>
                </a:r>
                <a:r>
                  <a:rPr lang="en-US" dirty="0" smtClean="0"/>
                  <a:t>.</a:t>
                </a:r>
              </a:p>
              <a:p>
                <a:r>
                  <a:rPr lang="en-US" dirty="0"/>
                  <a:t>Classification </a:t>
                </a:r>
                <a:r>
                  <a:rPr lang="en-US" dirty="0" smtClean="0"/>
                  <a:t>loss</a:t>
                </a:r>
              </a:p>
              <a:p>
                <a:pPr lvl="1"/>
                <a:r>
                  <a:rPr lang="en-US" dirty="0"/>
                  <a:t>Suppose we want to have a </a:t>
                </a:r>
                <a:r>
                  <a:rPr lang="en-US" dirty="0" smtClean="0"/>
                  <a:t>classifier</a:t>
                </a:r>
              </a:p>
              <a:p>
                <a:pPr lvl="1"/>
                <a:endParaRPr lang="en-US" dirty="0"/>
              </a:p>
              <a:p>
                <a:pPr lvl="1"/>
                <a:endParaRPr lang="en-US" dirty="0" smtClean="0"/>
              </a:p>
              <a:p>
                <a:pPr lvl="1"/>
                <a:endParaRPr lang="en-US" dirty="0"/>
              </a:p>
              <a:p>
                <a:pPr lvl="1"/>
                <a:r>
                  <a:rPr lang="en-US" dirty="0"/>
                  <a:t>Our loss function is thus </a:t>
                </a:r>
                <a:endParaRPr lang="en-US" dirty="0" smtClean="0"/>
              </a:p>
              <a:p>
                <a:pPr lvl="1"/>
                <a:endParaRPr lang="en-US" dirty="0" smtClean="0"/>
              </a:p>
              <a:p>
                <a:pPr lvl="1"/>
                <a:endParaRPr lang="en-US" dirty="0"/>
              </a:p>
              <a:p>
                <a:pPr lvl="1"/>
                <a:endParaRPr lang="en-US" dirty="0" smtClean="0"/>
              </a:p>
              <a:p>
                <a:pPr marL="354013" lvl="1" indent="0">
                  <a:buNone/>
                </a:pPr>
                <a:r>
                  <a:rPr lang="en-US" dirty="0"/>
                  <a:t>Namely, the function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the target label </a:t>
                </a:r>
                <a14:m>
                  <m:oMath xmlns:m="http://schemas.openxmlformats.org/officeDocument/2006/math">
                    <m:r>
                      <a:rPr lang="en-US" i="1" dirty="0" smtClean="0">
                        <a:latin typeface="Cambria Math" panose="02040503050406030204" pitchFamily="18" charset="0"/>
                      </a:rPr>
                      <m:t>𝑦</m:t>
                    </m:r>
                  </m:oMath>
                </a14:m>
                <a:r>
                  <a:rPr lang="en-US" dirty="0"/>
                  <a:t> should have the same sign to avoid a loss of 1</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95050" y="2241756"/>
                <a:ext cx="4434034"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r>
                        <a:rPr lang="en-US" sz="2000" b="0" i="1" smtClean="0">
                          <a:latin typeface="Cambria Math" panose="02040503050406030204" pitchFamily="18" charset="0"/>
                        </a:rPr>
                        <m:t>𝑠𝑖𝑔𝑛</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𝑖</m:t>
                            </m:r>
                            <m:r>
                              <a:rPr lang="en-US" sz="2000" b="0" i="1" smtClean="0">
                                <a:latin typeface="Cambria Math" panose="02040503050406030204" pitchFamily="18" charset="0"/>
                              </a:rPr>
                              <m:t>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m:rPr>
                                    <m:brk m:alnAt="7"/>
                                  </m:rPr>
                                  <a:rPr lang="en-US" sz="2000" b="1" i="1" smtClean="0">
                                    <a:latin typeface="Cambria Math" panose="02040503050406030204" pitchFamily="18" charset="0"/>
                                  </a:rPr>
                                  <m:t>𝒙</m:t>
                                </m:r>
                              </m:e>
                            </m:d>
                            <m:r>
                              <m:rPr>
                                <m:brk m:alnAt="7"/>
                              </m:rPr>
                              <a:rPr lang="en-US" sz="2000" b="0" i="1" smtClean="0">
                                <a:latin typeface="Cambria Math" panose="02040503050406030204" pitchFamily="18" charset="0"/>
                              </a:rPr>
                              <m:t>&gt;</m:t>
                            </m:r>
                            <m:r>
                              <a:rPr lang="en-US" sz="2000" b="0" i="1" smtClean="0">
                                <a:latin typeface="Cambria Math" panose="02040503050406030204" pitchFamily="18" charset="0"/>
                              </a:rPr>
                              <m:t>0</m:t>
                            </m:r>
                          </m:e>
                        </m:mr>
                        <m:mr>
                          <m:e>
                            <m:r>
                              <a:rPr lang="en-US" sz="2000" b="0" i="1" smtClean="0">
                                <a:latin typeface="Cambria Math" panose="02040503050406030204" pitchFamily="18" charset="0"/>
                              </a:rPr>
                              <m:t>𝑖𝑓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&lt;0</m:t>
                            </m:r>
                          </m:e>
                        </m:mr>
                      </m:m>
                    </m:oMath>
                  </m:oMathPara>
                </a14:m>
                <a:endParaRPr lang="en-US" sz="20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95050" y="2241756"/>
                <a:ext cx="4434034" cy="6865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00036" y="3446457"/>
                <a:ext cx="3685624"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h</m:t>
                          </m:r>
                          <m:d>
                            <m:dPr>
                              <m:ctrlPr>
                                <a:rPr lang="en-US" sz="2000" b="0" i="1" smtClean="0">
                                  <a:latin typeface="Cambria Math" panose="02040503050406030204" pitchFamily="18" charset="0"/>
                                  <a:ea typeface="Cambria Math" panose="02040503050406030204" pitchFamily="18" charset="0"/>
                                </a:rPr>
                              </m:ctrlPr>
                            </m:dPr>
                            <m:e>
                              <m:r>
                                <a:rPr lang="en-US" sz="2000" b="1" i="1" smtClean="0">
                                  <a:latin typeface="Cambria Math" panose="02040503050406030204" pitchFamily="18" charset="0"/>
                                  <a:ea typeface="Cambria Math" panose="02040503050406030204" pitchFamily="18" charset="0"/>
                                </a:rPr>
                                <m:t>𝒙</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0</m:t>
                              </m:r>
                            </m:e>
                            <m:e>
                              <m:r>
                                <a:rPr lang="en-US" sz="2000" i="1">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𝑖</m:t>
                            </m:r>
                            <m:r>
                              <a:rPr lang="en-US" sz="2000" i="1">
                                <a:latin typeface="Cambria Math" panose="02040503050406030204" pitchFamily="18" charset="0"/>
                              </a:rPr>
                              <m:t>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m:rPr>
                                    <m:brk m:alnAt="7"/>
                                  </m:rPr>
                                  <a:rPr lang="en-US" sz="2000" b="1" i="1">
                                    <a:latin typeface="Cambria Math" panose="02040503050406030204" pitchFamily="18" charset="0"/>
                                  </a:rPr>
                                  <m:t>𝒙</m:t>
                                </m:r>
                              </m:e>
                            </m:d>
                            <m:r>
                              <m:rPr>
                                <m:brk m:alnAt="7"/>
                              </m:rPr>
                              <a:rPr lang="en-US" sz="2000" i="1">
                                <a:latin typeface="Cambria Math" panose="02040503050406030204" pitchFamily="18" charset="0"/>
                              </a:rPr>
                              <m:t>&gt;</m:t>
                            </m:r>
                            <m:r>
                              <a:rPr lang="en-US" sz="2000" i="1">
                                <a:latin typeface="Cambria Math" panose="02040503050406030204" pitchFamily="18" charset="0"/>
                              </a:rPr>
                              <m:t>0</m:t>
                            </m:r>
                          </m:e>
                        </m:mr>
                        <m:mr>
                          <m:e>
                            <m:r>
                              <a:rPr lang="en-US" sz="2000" i="1">
                                <a:latin typeface="Cambria Math" panose="02040503050406030204" pitchFamily="18" charset="0"/>
                              </a:rPr>
                              <m:t>𝑖𝑓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&lt;0</m:t>
                            </m:r>
                          </m:e>
                        </m:mr>
                      </m:m>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800036" y="3446457"/>
                <a:ext cx="3685624" cy="77886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9047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Surrogate loss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0 − 1 loss function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t> is non-convex and difficult to optimize. We can instead use a surrogate loss – what are examples? </a:t>
                </a:r>
                <a:endParaRPr lang="en-US" dirty="0" smtClean="0"/>
              </a:p>
              <a:p>
                <a:r>
                  <a:rPr lang="en-US" dirty="0"/>
                  <a:t>Exponential </a:t>
                </a:r>
                <a:r>
                  <a:rPr lang="en-US" dirty="0" smtClean="0"/>
                  <a:t>Loss</a:t>
                </a:r>
              </a:p>
              <a:p>
                <a:endParaRPr lang="en-US" dirty="0"/>
              </a:p>
              <a:p>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ℓ</m:t>
                        </m:r>
                      </m:e>
                      <m:sup>
                        <m:r>
                          <a:rPr lang="en-US" i="1">
                            <a:latin typeface="Cambria Math" panose="02040503050406030204" pitchFamily="18" charset="0"/>
                            <a:ea typeface="Cambria Math" panose="02040503050406030204" pitchFamily="18" charset="0"/>
                          </a:rPr>
                          <m:t>𝐸𝑋𝑃</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smtClean="0"/>
                  <a:t> is </a:t>
                </a:r>
                <a:r>
                  <a:rPr lang="en-US" dirty="0"/>
                  <a:t>easier to handle numerically as it is differentiable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7" name="图片 6"/>
          <p:cNvPicPr>
            <a:picLocks noChangeAspect="1"/>
          </p:cNvPicPr>
          <p:nvPr/>
        </p:nvPicPr>
        <p:blipFill rotWithShape="1">
          <a:blip r:embed="rId3"/>
          <a:srcRect b="1355"/>
          <a:stretch/>
        </p:blipFill>
        <p:spPr>
          <a:xfrm>
            <a:off x="3004685" y="3523385"/>
            <a:ext cx="3384132" cy="2862667"/>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3004684" y="2458031"/>
                <a:ext cx="3384132"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ℓ</m:t>
                          </m:r>
                        </m:e>
                        <m:sup>
                          <m:r>
                            <a:rPr lang="en-US" sz="2400" b="0" i="1" smtClean="0">
                              <a:latin typeface="Cambria Math" panose="02040503050406030204" pitchFamily="18" charset="0"/>
                              <a:ea typeface="Cambria Math" panose="02040503050406030204" pitchFamily="18" charset="0"/>
                            </a:rPr>
                            <m:t>𝐸𝑋𝑃</m:t>
                          </m:r>
                        </m:sup>
                      </m:sSup>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h</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sup>
                      </m:sSup>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04684" y="2458031"/>
                <a:ext cx="3384132" cy="476990"/>
              </a:xfrm>
              <a:prstGeom prst="rect">
                <a:avLst/>
              </a:prstGeom>
              <a:blipFill>
                <a:blip r:embed="rId4"/>
                <a:stretch>
                  <a:fillRect b="-11538"/>
                </a:stretch>
              </a:blipFill>
            </p:spPr>
            <p:txBody>
              <a:bodyPr/>
              <a:lstStyle/>
              <a:p>
                <a:r>
                  <a:rPr lang="en-US">
                    <a:noFill/>
                  </a:rPr>
                  <a:t> </a:t>
                </a:r>
              </a:p>
            </p:txBody>
          </p:sp>
        </mc:Fallback>
      </mc:AlternateContent>
    </p:spTree>
    <p:extLst>
      <p:ext uri="{BB962C8B-B14F-4D97-AF65-F5344CB8AC3E}">
        <p14:creationId xmlns:p14="http://schemas.microsoft.com/office/powerpoint/2010/main" val="1197170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Choosing the </a:t>
            </a:r>
            <a:r>
              <a:rPr lang="en-US" i="1" dirty="0">
                <a:latin typeface="Times New Roman" panose="02020603050405020304" pitchFamily="18" charset="0"/>
                <a:cs typeface="Times New Roman" panose="02020603050405020304" pitchFamily="18" charset="0"/>
              </a:rPr>
              <a:t>t</a:t>
            </a:r>
            <a:r>
              <a:rPr lang="en-US" dirty="0"/>
              <a:t>-</a:t>
            </a:r>
            <a:r>
              <a:rPr lang="en-US" dirty="0" err="1"/>
              <a:t>th</a:t>
            </a:r>
            <a:r>
              <a:rPr lang="en-US" dirty="0"/>
              <a:t> classifier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Suppose we have built a classifier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we want to improve it by adding a weak learner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oMath>
                </a14:m>
                <a:endParaRPr lang="en-US" dirty="0" smtClean="0"/>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smtClean="0"/>
              </a:p>
              <a:p>
                <a:r>
                  <a:rPr lang="en-US" dirty="0"/>
                  <a:t>How can we choose optimally the new classifier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smtClean="0"/>
                  <a:t> and </a:t>
                </a:r>
                <a:r>
                  <a:rPr lang="en-US" dirty="0"/>
                  <a:t>the combination coefficient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𝑡</m:t>
                        </m:r>
                      </m:sub>
                    </m:sSub>
                  </m:oMath>
                </a14:m>
                <a:r>
                  <a:rPr lang="en-US" dirty="0"/>
                  <a:t>? </a:t>
                </a:r>
                <a:endParaRPr lang="en-US" dirty="0" smtClean="0"/>
              </a:p>
              <a:p>
                <a:r>
                  <a:rPr lang="en-US" dirty="0" err="1" smtClean="0"/>
                  <a:t>Adaboost</a:t>
                </a:r>
                <a:r>
                  <a:rPr lang="en-US" dirty="0" smtClean="0"/>
                  <a:t> </a:t>
                </a:r>
                <a:r>
                  <a:rPr lang="en-US" dirty="0"/>
                  <a:t>greedily </a:t>
                </a:r>
                <a:r>
                  <a:rPr lang="en-US" i="1" dirty="0">
                    <a:solidFill>
                      <a:srgbClr val="FF0000"/>
                    </a:solidFill>
                  </a:rPr>
                  <a:t>minimizes the </a:t>
                </a:r>
                <a:r>
                  <a:rPr lang="en-US" i="1" dirty="0" smtClean="0">
                    <a:solidFill>
                      <a:srgbClr val="FF0000"/>
                    </a:solidFill>
                  </a:rPr>
                  <a:t>exponential </a:t>
                </a:r>
                <a:r>
                  <a:rPr lang="en-US" i="1" dirty="0">
                    <a:solidFill>
                      <a:srgbClr val="FF0000"/>
                    </a:solidFill>
                  </a:rPr>
                  <a:t>loss function</a:t>
                </a:r>
                <a:r>
                  <a:rPr lang="en-US" dirty="0"/>
                  <a:t>. </a:t>
                </a:r>
                <a:endParaRPr lang="en-US" dirty="0" smtClean="0"/>
              </a:p>
              <a:p>
                <a:endParaRPr lang="en-US" dirty="0"/>
              </a:p>
              <a:p>
                <a:endParaRPr lang="en-US" dirty="0" smtClean="0"/>
              </a:p>
              <a:p>
                <a:endParaRPr lang="en-US" dirty="0"/>
              </a:p>
              <a:p>
                <a:endParaRPr lang="en-US" sz="1050" dirty="0" smtClean="0"/>
              </a:p>
              <a:p>
                <a:endParaRPr lang="en-US" dirty="0"/>
              </a:p>
              <a:p>
                <a:r>
                  <a:rPr lang="en-US" dirty="0"/>
                  <a:t>where we have used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oMath>
                </a14:m>
                <a:r>
                  <a:rPr lang="en-US" dirty="0"/>
                  <a:t> as a shorthand </a:t>
                </a:r>
                <a:r>
                  <a:rPr lang="en-US" dirty="0" smtClean="0"/>
                  <a:t>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smtClean="0">
                            <a:latin typeface="Cambria Math" panose="02040503050406030204" pitchFamily="18" charset="0"/>
                          </a:rPr>
                          <m:t> </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𝒊</m:t>
                            </m:r>
                          </m:sub>
                        </m:sSub>
                        <m:r>
                          <a:rPr lang="en-US" i="1">
                            <a:latin typeface="Cambria Math" panose="02040503050406030204" pitchFamily="18" charset="0"/>
                          </a:rPr>
                          <m:t>)</m:t>
                        </m:r>
                      </m:sup>
                    </m:sSup>
                  </m:oMath>
                </a14:m>
                <a:endParaRPr lang="en-US" dirty="0" smtClean="0"/>
              </a:p>
              <a:p>
                <a:pPr algn="ct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b="-313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mc:AlternateContent xmlns:mc="http://schemas.openxmlformats.org/markup-compatibility/2006" xmlns:a14="http://schemas.microsoft.com/office/drawing/2010/main">
        <mc:Choice Requires="a14">
          <p:sp>
            <p:nvSpPr>
              <p:cNvPr id="7" name="矩形 6"/>
              <p:cNvSpPr/>
              <p:nvPr/>
            </p:nvSpPr>
            <p:spPr>
              <a:xfrm>
                <a:off x="1896168" y="3505373"/>
                <a:ext cx="4441665"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i="1" smtClean="0">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𝑡</m:t>
                              </m:r>
                            </m:sub>
                            <m:sup>
                              <m:r>
                                <a:rPr lang="en-US" sz="2000" i="1">
                                  <a:latin typeface="Cambria Math" panose="02040503050406030204" pitchFamily="18" charset="0"/>
                                </a:rPr>
                                <m:t>∗</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i="1">
                                  <a:latin typeface="Cambria Math" panose="02040503050406030204" pitchFamily="18" charset="0"/>
                                </a:rPr>
                                <m:t>𝑡</m:t>
                              </m:r>
                            </m:sub>
                            <m:sup>
                              <m:r>
                                <a:rPr lang="en-US" sz="2000" i="1">
                                  <a:latin typeface="Cambria Math" panose="02040503050406030204" pitchFamily="18" charset="0"/>
                                </a:rPr>
                                <m:t>∗</m:t>
                              </m:r>
                            </m:sup>
                          </m:sSubSup>
                        </m:e>
                      </m:d>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𝑓</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up>
                                  </m:sSup>
                                </m:e>
                              </m:nary>
                            </m:e>
                          </m:func>
                        </m:e>
                      </m:func>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1896168" y="3505373"/>
                <a:ext cx="4441665" cy="8392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106468" y="4256089"/>
                <a:ext cx="453970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𝑡</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r>
                                        <m:rPr>
                                          <m:nor/>
                                        </m:rPr>
                                        <a:rPr lang="en-US" sz="2000" dirty="0"/>
                                        <m:t> </m:t>
                                      </m:r>
                                      <m:r>
                                        <a:rPr lang="en-US" sz="2000" b="0" i="1" smtClean="0">
                                          <a:latin typeface="Cambria Math" panose="02040503050406030204" pitchFamily="18" charset="0"/>
                                        </a:rPr>
                                        <m:t>]</m:t>
                                      </m:r>
                                    </m:sup>
                                  </m:sSup>
                                </m:e>
                              </m:nary>
                            </m:e>
                          </m:func>
                        </m:e>
                      </m:func>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3106468" y="4256089"/>
                <a:ext cx="4539704" cy="8392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106468" y="5007140"/>
                <a:ext cx="411093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sup>
                                  </m:sSup>
                                </m:e>
                              </m:nary>
                            </m:e>
                          </m:func>
                        </m:e>
                      </m:func>
                    </m:oMath>
                  </m:oMathPara>
                </a14:m>
                <a:endParaRPr 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3106468" y="5007140"/>
                <a:ext cx="4110934" cy="83920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3088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new classifier</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dirty="0" smtClean="0"/>
                  <a:t>We can decompose the </a:t>
                </a:r>
                <a:r>
                  <a:rPr lang="en-US" i="1" dirty="0">
                    <a:solidFill>
                      <a:srgbClr val="FF0000"/>
                    </a:solidFill>
                  </a:rPr>
                  <a:t>weighted</a:t>
                </a:r>
                <a:r>
                  <a:rPr lang="en-US" dirty="0"/>
                  <a:t> loss function into two parts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800" dirty="0"/>
              </a:p>
              <a:p>
                <a:r>
                  <a:rPr lang="en-US" dirty="0"/>
                  <a:t>We have used the following properties to derive the above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altLang="zh-CN" b="0" i="1" smtClean="0">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1 or -1 as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err="1">
                            <a:latin typeface="Cambria Math" panose="02040503050406030204" pitchFamily="18" charset="0"/>
                          </a:rPr>
                          <m:t>𝒙</m:t>
                        </m:r>
                      </m:e>
                      <m:sub>
                        <m:r>
                          <a:rPr lang="en-US" b="0" i="1" dirty="0" smtClean="0">
                            <a:latin typeface="Cambria Math" panose="02040503050406030204" pitchFamily="18" charset="0"/>
                          </a:rPr>
                          <m:t>𝑖</m:t>
                        </m:r>
                      </m:sub>
                    </m:sSub>
                    <m:r>
                      <a:rPr lang="en-US" i="1" dirty="0">
                        <a:latin typeface="Cambria Math" panose="02040503050406030204" pitchFamily="18" charset="0"/>
                      </a:rPr>
                      <m:t>)</m:t>
                    </m:r>
                  </m:oMath>
                </a14:m>
                <a:r>
                  <a:rPr lang="en-US" dirty="0"/>
                  <a:t> is the output of a binary classifier</a:t>
                </a:r>
              </a:p>
              <a:p>
                <a:pPr lvl="1"/>
                <a:r>
                  <a:rPr lang="en-US" dirty="0"/>
                  <a:t>The indicator function </a:t>
                </a:r>
                <a14:m>
                  <m:oMath xmlns:m="http://schemas.openxmlformats.org/officeDocument/2006/math">
                    <m:r>
                      <a:rPr lang="en-US" i="1">
                        <a:latin typeface="Cambria Math" panose="02040503050406030204" pitchFamily="18" charset="0"/>
                        <a:ea typeface="Cambria Math" panose="02040503050406030204" pitchFamily="18" charset="0"/>
                      </a:rPr>
                      <m:t>𝕀</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0 or 1, so it equals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ea typeface="Cambria Math" panose="02040503050406030204" pitchFamily="18" charset="0"/>
                      </a:rPr>
                      <m:t>𝕀</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e>
                    </m:d>
                  </m:oMath>
                </a14:m>
                <a:r>
                  <a:rPr lang="en-US" dirty="0"/>
                  <a:t> </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415845"/>
                <a:ext cx="2214452"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𝑒</m:t>
                              </m:r>
                            </m:e>
                            <m: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up>
                          </m:sSup>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587829" y="1415845"/>
                <a:ext cx="2214452" cy="746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87829" y="2224729"/>
                <a:ext cx="6585905"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e>
                      </m:nary>
                    </m:oMath>
                  </m:oMathPara>
                </a14:m>
                <a:endParaRPr 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587829" y="2224729"/>
                <a:ext cx="6585905" cy="7468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587829" y="3031757"/>
                <a:ext cx="7223965" cy="74693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b="0" i="0"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𝕀</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e>
                              </m:d>
                            </m:e>
                          </m:d>
                          <m:r>
                            <a:rPr lang="en-US" sz="2000" b="0" i="1" smtClean="0">
                              <a:latin typeface="Cambria Math" panose="02040503050406030204" pitchFamily="18" charset="0"/>
                            </a:rPr>
                            <m:t>)</m:t>
                          </m:r>
                        </m:e>
                      </m:nary>
                    </m:oMath>
                  </m:oMathPara>
                </a14:m>
                <a:endParaRPr lang="en-US" sz="1600" dirty="0"/>
              </a:p>
            </p:txBody>
          </p:sp>
        </mc:Choice>
        <mc:Fallback xmlns="">
          <p:sp>
            <p:nvSpPr>
              <p:cNvPr id="9" name="文本框 8"/>
              <p:cNvSpPr txBox="1">
                <a:spLocks noRot="1" noChangeAspect="1" noMove="1" noResize="1" noEditPoints="1" noAdjustHandles="1" noChangeArrowheads="1" noChangeShapeType="1" noTextEdit="1"/>
              </p:cNvSpPr>
              <p:nvPr/>
            </p:nvSpPr>
            <p:spPr>
              <a:xfrm>
                <a:off x="587829" y="3031757"/>
                <a:ext cx="7223965" cy="7469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87829" y="3875409"/>
                <a:ext cx="6239144"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e>
                      </m:d>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e>
                      </m:nary>
                    </m:oMath>
                  </m:oMathPara>
                </a14:m>
                <a:endParaRPr lang="en-US" sz="16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87829" y="3875409"/>
                <a:ext cx="6239144" cy="74687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2413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Finding the optimal weak learner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Summary </a:t>
                </a:r>
              </a:p>
              <a:p>
                <a:endParaRPr lang="en-US" dirty="0"/>
              </a:p>
              <a:p>
                <a:endParaRPr lang="en-US" dirty="0" smtClean="0"/>
              </a:p>
              <a:p>
                <a:endParaRPr lang="en-US" dirty="0"/>
              </a:p>
              <a:p>
                <a:endParaRPr lang="en-US" dirty="0" smtClean="0"/>
              </a:p>
              <a:p>
                <a:endParaRPr lang="en-US" sz="3200" dirty="0"/>
              </a:p>
              <a:p>
                <a:r>
                  <a:rPr lang="en-US" dirty="0"/>
                  <a:t>What term(s) must we optimize to </a:t>
                </a:r>
                <a:r>
                  <a:rPr lang="en-US" dirty="0" smtClean="0"/>
                  <a:t>choose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oMath>
                </a14:m>
                <a:r>
                  <a:rPr lang="en-US" dirty="0" smtClean="0"/>
                  <a:t>?</a:t>
                </a:r>
              </a:p>
              <a:p>
                <a:endParaRPr lang="en-US" dirty="0"/>
              </a:p>
              <a:p>
                <a:endParaRPr lang="en-US" sz="1800" dirty="0" smtClean="0"/>
              </a:p>
              <a:p>
                <a:r>
                  <a:rPr lang="en-US" dirty="0"/>
                  <a:t>Minimize weighted classification error as noted in step 1 of </a:t>
                </a:r>
                <a:r>
                  <a:rPr lang="en-US" dirty="0" err="1"/>
                  <a:t>Adaboost</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b="-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矩形 9"/>
              <p:cNvSpPr/>
              <p:nvPr/>
            </p:nvSpPr>
            <p:spPr>
              <a:xfrm>
                <a:off x="1020137" y="4386133"/>
                <a:ext cx="7162217"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lim>
                              </m:limLow>
                            </m:fNa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e>
                          </m:func>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lim>
                              </m:limLow>
                            </m:fName>
                            <m:e>
                              <m:nary>
                                <m:naryPr>
                                  <m:chr m:val="∑"/>
                                  <m:supHide m:val="on"/>
                                  <m:ctrlPr>
                                    <a:rPr lang="en-US" altLang="zh-CN" sz="2400" i="1">
                                      <a:latin typeface="Cambria Math" panose="02040503050406030204" pitchFamily="18" charset="0"/>
                                    </a:rPr>
                                  </m:ctrlPr>
                                </m:naryPr>
                                <m:sub>
                                  <m:r>
                                    <a:rPr lang="en-US" altLang="zh-CN" sz="2400" i="1">
                                      <a:latin typeface="Cambria Math" panose="02040503050406030204" pitchFamily="18" charset="0"/>
                                    </a:rPr>
                                    <m:t>𝑖</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𝑡</m:t>
                                      </m:r>
                                    </m:sub>
                                  </m:sSub>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e>
                                  </m:d>
                                  <m:r>
                                    <a:rPr lang="en-US" altLang="zh-CN" sz="2400" i="1">
                                      <a:latin typeface="Cambria Math" panose="02040503050406030204" pitchFamily="18" charset="0"/>
                                      <a:ea typeface="Cambria Math" panose="02040503050406030204" pitchFamily="18" charset="0"/>
                                    </a:rPr>
                                    <m:t>𝕀</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𝑦</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h</m:t>
                                      </m:r>
                                    </m:e>
                                    <m:sub>
                                      <m:r>
                                        <a:rPr lang="en-US" altLang="zh-CN" sz="2400" i="1">
                                          <a:latin typeface="Cambria Math" panose="02040503050406030204" pitchFamily="18" charset="0"/>
                                          <a:ea typeface="Cambria Math" panose="02040503050406030204" pitchFamily="18" charset="0"/>
                                        </a:rPr>
                                        <m:t>𝑡</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b="1" i="1">
                                          <a:latin typeface="Cambria Math" panose="02040503050406030204" pitchFamily="18" charset="0"/>
                                          <a:ea typeface="Cambria Math" panose="02040503050406030204" pitchFamily="18" charset="0"/>
                                        </a:rPr>
                                        <m:t>𝒙</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p:sp>
            <p:nvSpPr>
              <p:cNvPr id="10" name="矩形 9"/>
              <p:cNvSpPr>
                <a:spLocks noRot="1" noChangeAspect="1" noMove="1" noResize="1" noEditPoints="1" noAdjustHandles="1" noChangeArrowheads="1" noChangeShapeType="1" noTextEdit="1"/>
              </p:cNvSpPr>
              <p:nvPr/>
            </p:nvSpPr>
            <p:spPr>
              <a:xfrm>
                <a:off x="1020137" y="4386133"/>
                <a:ext cx="7162217" cy="988540"/>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1661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smtClean="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Summary</a:t>
                </a:r>
              </a:p>
              <a:p>
                <a:endParaRPr lang="en-US" dirty="0"/>
              </a:p>
              <a:p>
                <a:endParaRPr lang="en-US" dirty="0" smtClean="0"/>
              </a:p>
              <a:p>
                <a:endParaRPr lang="en-US" dirty="0"/>
              </a:p>
              <a:p>
                <a:endParaRPr lang="en-US" dirty="0" smtClean="0"/>
              </a:p>
              <a:p>
                <a:endParaRPr lang="en-US" dirty="0"/>
              </a:p>
              <a:p>
                <a:r>
                  <a:rPr lang="en-US" dirty="0"/>
                  <a:t>What term(s) must we optimize?  </a:t>
                </a:r>
                <a:endParaRPr lang="en-US" dirty="0" smtClean="0"/>
              </a:p>
              <a:p>
                <a:r>
                  <a:rPr lang="en-US" dirty="0"/>
                  <a:t>We need to minimize the entire objective function with respect </a:t>
                </a:r>
                <a:r>
                  <a:rPr lang="en-US" dirty="0" smtClean="0"/>
                  <a:t>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smtClean="0"/>
                  <a:t>!</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18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mc:AlternateContent xmlns:mc="http://schemas.openxmlformats.org/markup-compatibility/2006" xmlns:a14="http://schemas.microsoft.com/office/drawing/2010/main">
        <mc:Choice Requires="a14">
          <p:sp>
            <p:nvSpPr>
              <p:cNvPr id="11" name="矩形 10"/>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5444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smtClean="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Summary</a:t>
                </a:r>
              </a:p>
              <a:p>
                <a:endParaRPr lang="en-US" dirty="0"/>
              </a:p>
              <a:p>
                <a:endParaRPr lang="en-US" dirty="0" smtClean="0"/>
              </a:p>
              <a:p>
                <a:endParaRPr lang="en-US" dirty="0"/>
              </a:p>
              <a:p>
                <a:endParaRPr lang="en-US" dirty="0" smtClean="0"/>
              </a:p>
              <a:p>
                <a:endParaRPr lang="en-US" dirty="0"/>
              </a:p>
              <a:p>
                <a:r>
                  <a:rPr lang="en-US" dirty="0"/>
                  <a:t>What term(s) must we optimize?  </a:t>
                </a:r>
                <a:endParaRPr lang="en-US" dirty="0" smtClean="0"/>
              </a:p>
              <a:p>
                <a:r>
                  <a:rPr lang="en-US" dirty="0"/>
                  <a:t>We can do this by taking derivative with respect 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setting to zero, and solving for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After some calculation and </a:t>
                </a:r>
                <a:r>
                  <a:rPr lang="en-US" dirty="0" smtClean="0"/>
                  <a:t>using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=1</m:t>
                        </m:r>
                      </m:e>
                    </m:nary>
                  </m:oMath>
                </a14:m>
                <a:r>
                  <a:rPr lang="en-US" dirty="0" smtClean="0"/>
                  <a:t>, </a:t>
                </a:r>
                <a:r>
                  <a:rPr lang="en-US" dirty="0"/>
                  <a:t>we find</a:t>
                </a:r>
                <a:r>
                  <a:rPr lang="en-US" dirty="0" smtClean="0"/>
                  <a:t>:</a:t>
                </a:r>
              </a:p>
              <a:p>
                <a:endParaRPr lang="en-US" dirty="0"/>
              </a:p>
              <a:p>
                <a:r>
                  <a:rPr lang="en-US" dirty="0"/>
                  <a:t>which is precisely step 2 of </a:t>
                </a:r>
                <a:r>
                  <a:rPr lang="en-US" dirty="0" err="1"/>
                  <a:t>Adaboost</a:t>
                </a:r>
                <a:r>
                  <a:rPr lang="en-US" dirty="0" smtClean="0"/>
                  <a:t>! (Exercise)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5851" t="-1568" b="-6159"/>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mc:AlternateContent xmlns:mc="http://schemas.openxmlformats.org/markup-compatibility/2006" xmlns:a14="http://schemas.microsoft.com/office/drawing/2010/main">
        <mc:Choice Requires="a14">
          <p:sp>
            <p:nvSpPr>
              <p:cNvPr id="10" name="矩形 9"/>
              <p:cNvSpPr/>
              <p:nvPr/>
            </p:nvSpPr>
            <p:spPr>
              <a:xfrm>
                <a:off x="3560174" y="5107658"/>
                <a:ext cx="2305055"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𝑡</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den>
                          </m:f>
                        </m:e>
                      </m:func>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3560174" y="5107658"/>
                <a:ext cx="2305055" cy="8485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577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Ensemble learning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grpSp>
        <p:nvGrpSpPr>
          <p:cNvPr id="32" name="组合 31"/>
          <p:cNvGrpSpPr/>
          <p:nvPr/>
        </p:nvGrpSpPr>
        <p:grpSpPr>
          <a:xfrm>
            <a:off x="1080656" y="1076637"/>
            <a:ext cx="7011901" cy="2631201"/>
            <a:chOff x="1080656" y="1268361"/>
            <a:chExt cx="7011901" cy="2631201"/>
          </a:xfrm>
        </p:grpSpPr>
        <p:sp>
          <p:nvSpPr>
            <p:cNvPr id="7" name="圆角矩形 6"/>
            <p:cNvSpPr/>
            <p:nvPr/>
          </p:nvSpPr>
          <p:spPr>
            <a:xfrm>
              <a:off x="1080656" y="1268361"/>
              <a:ext cx="2046002"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individual learner 1</a:t>
              </a:r>
              <a:endParaRPr lang="en-US" dirty="0"/>
            </a:p>
          </p:txBody>
        </p:sp>
        <p:sp>
          <p:nvSpPr>
            <p:cNvPr id="8" name="圆角矩形 7"/>
            <p:cNvSpPr/>
            <p:nvPr/>
          </p:nvSpPr>
          <p:spPr>
            <a:xfrm>
              <a:off x="1080656" y="1854624"/>
              <a:ext cx="2046001"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a:t>
              </a:r>
              <a:r>
                <a:rPr lang="en-US" dirty="0" smtClean="0"/>
                <a:t>learner 2</a:t>
              </a:r>
              <a:endParaRPr lang="en-US" dirty="0"/>
            </a:p>
          </p:txBody>
        </p:sp>
        <p:sp>
          <p:nvSpPr>
            <p:cNvPr id="9" name="圆角矩形 8"/>
            <p:cNvSpPr/>
            <p:nvPr/>
          </p:nvSpPr>
          <p:spPr>
            <a:xfrm>
              <a:off x="1080657" y="2875964"/>
              <a:ext cx="2046000"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a:t>
              </a:r>
              <a:r>
                <a:rPr lang="en-US" dirty="0" smtClean="0"/>
                <a:t>learner T</a:t>
              </a:r>
              <a:endParaRPr lang="en-US" dirty="0"/>
            </a:p>
          </p:txBody>
        </p:sp>
        <p:sp>
          <p:nvSpPr>
            <p:cNvPr id="10" name="文本框 9"/>
            <p:cNvSpPr txBox="1"/>
            <p:nvPr/>
          </p:nvSpPr>
          <p:spPr>
            <a:xfrm>
              <a:off x="1946787" y="2273465"/>
              <a:ext cx="817852" cy="523220"/>
            </a:xfrm>
            <a:prstGeom prst="rect">
              <a:avLst/>
            </a:prstGeom>
            <a:noFill/>
          </p:spPr>
          <p:txBody>
            <a:bodyPr wrap="square" rtlCol="0">
              <a:spAutoFit/>
            </a:bodyPr>
            <a:lstStyle/>
            <a:p>
              <a:pPr algn="ctr"/>
              <a:r>
                <a:rPr lang="en-US" sz="2800" b="1" dirty="0" smtClean="0"/>
                <a:t>...</a:t>
              </a:r>
              <a:endParaRPr lang="en-US" sz="2800" b="1" dirty="0"/>
            </a:p>
          </p:txBody>
        </p:sp>
        <p:sp>
          <p:nvSpPr>
            <p:cNvPr id="11" name="圆角矩形 10"/>
            <p:cNvSpPr/>
            <p:nvPr/>
          </p:nvSpPr>
          <p:spPr>
            <a:xfrm>
              <a:off x="3942735"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combination</a:t>
              </a:r>
            </a:p>
            <a:p>
              <a:pPr algn="ctr"/>
              <a:r>
                <a:rPr lang="en-US" altLang="zh-CN" dirty="0" smtClean="0"/>
                <a:t>module</a:t>
              </a:r>
              <a:endParaRPr lang="en-US" dirty="0"/>
            </a:p>
          </p:txBody>
        </p:sp>
        <p:cxnSp>
          <p:nvCxnSpPr>
            <p:cNvPr id="13" name="直接箭头连接符 12"/>
            <p:cNvCxnSpPr>
              <a:stCxn id="7" idx="3"/>
            </p:cNvCxnSpPr>
            <p:nvPr/>
          </p:nvCxnSpPr>
          <p:spPr>
            <a:xfrm>
              <a:off x="3126658" y="1482213"/>
              <a:ext cx="737419" cy="586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3"/>
            </p:cNvCxnSpPr>
            <p:nvPr/>
          </p:nvCxnSpPr>
          <p:spPr>
            <a:xfrm>
              <a:off x="3126657" y="2068476"/>
              <a:ext cx="737420" cy="1585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9" idx="3"/>
            </p:cNvCxnSpPr>
            <p:nvPr/>
          </p:nvCxnSpPr>
          <p:spPr>
            <a:xfrm flipV="1">
              <a:off x="3126657" y="2451092"/>
              <a:ext cx="736877" cy="6387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1" idx="3"/>
              <a:endCxn id="27" idx="1"/>
            </p:cNvCxnSpPr>
            <p:nvPr/>
          </p:nvCxnSpPr>
          <p:spPr>
            <a:xfrm>
              <a:off x="5520812" y="2282328"/>
              <a:ext cx="78903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309850"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a:t>
              </a:r>
              <a:endParaRPr lang="en-US" dirty="0"/>
            </a:p>
          </p:txBody>
        </p:sp>
        <p:sp>
          <p:nvSpPr>
            <p:cNvPr id="30" name="文本框 29"/>
            <p:cNvSpPr txBox="1"/>
            <p:nvPr/>
          </p:nvSpPr>
          <p:spPr>
            <a:xfrm>
              <a:off x="1248248" y="3530230"/>
              <a:ext cx="1710815" cy="369332"/>
            </a:xfrm>
            <a:prstGeom prst="rect">
              <a:avLst/>
            </a:prstGeom>
            <a:noFill/>
          </p:spPr>
          <p:txBody>
            <a:bodyPr wrap="square" rtlCol="0">
              <a:spAutoFit/>
            </a:bodyPr>
            <a:lstStyle/>
            <a:p>
              <a:r>
                <a:rPr lang="en-US" dirty="0" smtClean="0"/>
                <a:t>weak classifiers</a:t>
              </a:r>
              <a:endParaRPr lang="en-US" dirty="0"/>
            </a:p>
          </p:txBody>
        </p:sp>
        <p:sp>
          <p:nvSpPr>
            <p:cNvPr id="31" name="文本框 30"/>
            <p:cNvSpPr txBox="1"/>
            <p:nvPr/>
          </p:nvSpPr>
          <p:spPr>
            <a:xfrm>
              <a:off x="6381742" y="3530230"/>
              <a:ext cx="1710815" cy="369332"/>
            </a:xfrm>
            <a:prstGeom prst="rect">
              <a:avLst/>
            </a:prstGeom>
            <a:noFill/>
          </p:spPr>
          <p:txBody>
            <a:bodyPr wrap="square" rtlCol="0">
              <a:spAutoFit/>
            </a:bodyPr>
            <a:lstStyle/>
            <a:p>
              <a:r>
                <a:rPr lang="en-US" dirty="0" smtClean="0"/>
                <a:t>strong classifier</a:t>
              </a:r>
              <a:endParaRPr lang="en-US" dirty="0"/>
            </a:p>
          </p:txBody>
        </p:sp>
      </p:grpSp>
      <p:sp>
        <p:nvSpPr>
          <p:cNvPr id="16" name="内容占位符 15"/>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Homogeneous</a:t>
            </a:r>
          </a:p>
          <a:p>
            <a:pPr lvl="1"/>
            <a:r>
              <a:rPr lang="en-US" dirty="0" smtClean="0"/>
              <a:t>Base learners</a:t>
            </a:r>
          </a:p>
          <a:p>
            <a:r>
              <a:rPr lang="en-US" dirty="0" err="1" smtClean="0"/>
              <a:t>Heterogenous</a:t>
            </a:r>
            <a:endParaRPr lang="en-US" dirty="0" smtClean="0"/>
          </a:p>
          <a:p>
            <a:pPr lvl="1"/>
            <a:r>
              <a:rPr lang="en-US" dirty="0" smtClean="0"/>
              <a:t>Component learners</a:t>
            </a:r>
            <a:endParaRPr lang="en-US" dirty="0"/>
          </a:p>
        </p:txBody>
      </p:sp>
    </p:spTree>
    <p:extLst>
      <p:ext uri="{BB962C8B-B14F-4D97-AF65-F5344CB8AC3E}">
        <p14:creationId xmlns:p14="http://schemas.microsoft.com/office/powerpoint/2010/main" val="590249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Updating the weights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Once we find the optimal weak learner we can update our classifier: </a:t>
                </a:r>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smtClean="0"/>
              </a:p>
              <a:p>
                <a:r>
                  <a:rPr lang="en-US" dirty="0"/>
                  <a:t>We then need to compute the weights for the above classifier as</a:t>
                </a:r>
                <a:r>
                  <a:rPr lang="en-US" dirty="0" smtClean="0"/>
                  <a:t>:</a:t>
                </a:r>
              </a:p>
              <a:p>
                <a:r>
                  <a:rPr lang="en-US" b="0" dirty="0"/>
                  <a:t> </a:t>
                </a:r>
                <a:r>
                  <a:rPr lang="en-US" b="0"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𝑡</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m:t>
                        </m:r>
                      </m:sup>
                    </m:sSup>
                  </m:oMath>
                </a14:m>
                <a:endParaRPr lang="en-US" dirty="0" smtClean="0"/>
              </a:p>
              <a:p>
                <a:endParaRPr lang="en-US" dirty="0"/>
              </a:p>
              <a:p>
                <a:endParaRPr lang="en-US" dirty="0" smtClean="0"/>
              </a:p>
              <a:p>
                <a:r>
                  <a:rPr lang="en-US" dirty="0" smtClean="0">
                    <a:solidFill>
                      <a:srgbClr val="FF0000"/>
                    </a:solidFill>
                  </a:rPr>
                  <a:t>Intuition</a:t>
                </a:r>
                <a:r>
                  <a:rPr lang="en-US" dirty="0" smtClean="0"/>
                  <a:t> </a:t>
                </a:r>
                <a:r>
                  <a:rPr lang="en-US" dirty="0"/>
                  <a:t>Misclassified data points will get their weights increased, while correctly classified data points will get their weight decreased</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mc:AlternateContent xmlns:mc="http://schemas.openxmlformats.org/markup-compatibility/2006" xmlns:a14="http://schemas.microsoft.com/office/drawing/2010/main">
        <mc:Choice Requires="a14">
          <p:sp>
            <p:nvSpPr>
              <p:cNvPr id="7" name="矩形 6"/>
              <p:cNvSpPr/>
              <p:nvPr/>
            </p:nvSpPr>
            <p:spPr>
              <a:xfrm>
                <a:off x="1939910" y="3426874"/>
                <a:ext cx="683238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m:t>
                                      </m:r>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qArr>
                        </m:e>
                      </m:d>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𝑖</m:t>
                            </m:r>
                            <m:r>
                              <a:rPr lang="en-US" sz="2400" b="0" i="1" smtClean="0">
                                <a:latin typeface="Cambria Math" panose="02040503050406030204" pitchFamily="18" charset="0"/>
                              </a:rPr>
                              <m:t>𝑓</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𝑦</m:t>
                                </m:r>
                              </m:e>
                              <m:sub>
                                <m:r>
                                  <m:rPr>
                                    <m:brk m:alnAt="7"/>
                                  </m:rP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mr>
                        <m:mr>
                          <m:e>
                            <m:r>
                              <m:rPr>
                                <m:brk m:alnAt="7"/>
                              </m:rPr>
                              <a:rPr lang="en-US" sz="2400" i="1">
                                <a:latin typeface="Cambria Math" panose="02040503050406030204" pitchFamily="18" charset="0"/>
                              </a:rPr>
                              <m:t>𝑖</m:t>
                            </m:r>
                            <m:r>
                              <a:rPr lang="en-US" sz="2400" i="1">
                                <a:latin typeface="Cambria Math" panose="02040503050406030204" pitchFamily="18" charset="0"/>
                              </a:rPr>
                              <m:t>𝑓</m:t>
                            </m:r>
                            <m:r>
                              <a:rPr lang="en-US" sz="2400" i="1">
                                <a:latin typeface="Cambria Math" panose="02040503050406030204" pitchFamily="18" charset="0"/>
                              </a:rPr>
                              <m:t> </m:t>
                            </m:r>
                            <m:sSub>
                              <m:sSubPr>
                                <m:ctrlPr>
                                  <a:rPr lang="en-US" sz="2400" i="1">
                                    <a:latin typeface="Cambria Math" panose="02040503050406030204" pitchFamily="18" charset="0"/>
                                  </a:rPr>
                                </m:ctrlPr>
                              </m:sSubPr>
                              <m:e>
                                <m:r>
                                  <m:rPr>
                                    <m:brk m:alnAt="7"/>
                                  </m:rPr>
                                  <a:rPr lang="en-US" sz="2400" i="1">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e>
                        </m:mr>
                      </m:m>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39910" y="3426874"/>
                <a:ext cx="6832383" cy="105157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484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Meta-Algorithm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Note that the </a:t>
                </a:r>
                <a:r>
                  <a:rPr lang="en-US" dirty="0" err="1"/>
                  <a:t>AdaBoost</a:t>
                </a:r>
                <a:r>
                  <a:rPr lang="en-US" dirty="0"/>
                  <a:t> algorithm itself never specifies how we would get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t>
                </a:r>
                <a:r>
                  <a:rPr lang="en-US" dirty="0"/>
                  <a:t>as long as it minimizes the weighted classification </a:t>
                </a:r>
                <a:r>
                  <a:rPr lang="en-US" dirty="0" smtClean="0"/>
                  <a:t>error</a:t>
                </a:r>
              </a:p>
              <a:p>
                <a:endParaRPr lang="en-US" dirty="0"/>
              </a:p>
              <a:p>
                <a:endParaRPr lang="en-US" dirty="0" smtClean="0"/>
              </a:p>
              <a:p>
                <a:r>
                  <a:rPr lang="en-US" dirty="0"/>
                  <a:t>In this aspect, the </a:t>
                </a:r>
                <a:r>
                  <a:rPr lang="en-US" dirty="0" err="1"/>
                  <a:t>AdaBoost</a:t>
                </a:r>
                <a:r>
                  <a:rPr lang="en-US" dirty="0"/>
                  <a:t> algorithm is a meta-algorithm and can be used with any type of classifier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mc:AlternateContent xmlns:mc="http://schemas.openxmlformats.org/markup-compatibility/2006" xmlns:a14="http://schemas.microsoft.com/office/drawing/2010/main">
        <mc:Choice Requires="a14">
          <p:sp>
            <p:nvSpPr>
              <p:cNvPr id="7" name="矩形 6"/>
              <p:cNvSpPr/>
              <p:nvPr/>
            </p:nvSpPr>
            <p:spPr>
              <a:xfrm>
                <a:off x="2492652" y="1911122"/>
                <a:ext cx="4087016"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𝑡</m:t>
                              </m:r>
                            </m:sub>
                            <m:sup>
                              <m:r>
                                <a:rPr lang="en-US" sz="2400" b="0" i="1" smtClean="0">
                                  <a:latin typeface="Cambria Math" panose="02040503050406030204" pitchFamily="18" charset="0"/>
                                  <a:ea typeface="Cambria Math" panose="02040503050406030204" pitchFamily="18" charset="0"/>
                                </a:rPr>
                                <m:t>∗</m:t>
                              </m:r>
                            </m:sup>
                          </m:sSubSup>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92652" y="1911122"/>
                <a:ext cx="4087016" cy="98854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1501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E.g., Decision Stumps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smtClean="0"/>
                  <a:t>How do we choose the decision stump classifier given the weights at the second round of the following distribution?</a:t>
                </a:r>
              </a:p>
              <a:p>
                <a:endParaRPr lang="en-US" dirty="0"/>
              </a:p>
              <a:p>
                <a:endParaRPr lang="en-US" dirty="0" smtClean="0"/>
              </a:p>
              <a:p>
                <a:endParaRPr lang="en-US" dirty="0"/>
              </a:p>
              <a:p>
                <a:endParaRPr lang="en-US" dirty="0" smtClean="0"/>
              </a:p>
              <a:p>
                <a:r>
                  <a:rPr lang="en-US" dirty="0" smtClean="0"/>
                  <a:t>We </a:t>
                </a:r>
                <a:r>
                  <a:rPr lang="en-US" dirty="0"/>
                  <a:t>can simply enumerate all possible ways of putting vertical and horizontal lines to separate the data points into two classes and find the one with the smallest weighted classification error! Runtime?  </a:t>
                </a:r>
                <a:endParaRPr lang="en-US" dirty="0" smtClean="0"/>
              </a:p>
              <a:p>
                <a:pPr lvl="1"/>
                <a:r>
                  <a:rPr lang="en-US" dirty="0"/>
                  <a:t>Presort data by each feature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𝑑𝑁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r>
                      <a:rPr lang="en-US" b="0" i="1" smtClean="0">
                        <a:latin typeface="Cambria Math" panose="02040503050406030204" pitchFamily="18" charset="0"/>
                      </a:rPr>
                      <m:t>)</m:t>
                    </m:r>
                  </m:oMath>
                </a14:m>
                <a:r>
                  <a:rPr lang="en-US" dirty="0" smtClean="0"/>
                  <a:t> time</a:t>
                </a:r>
              </a:p>
              <a:p>
                <a:pPr lvl="1"/>
                <a:r>
                  <a:rPr lang="en-US" dirty="0"/>
                  <a:t>Evaluate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 </a:t>
                </a:r>
                <a:r>
                  <a:rPr lang="en-US" dirty="0"/>
                  <a:t>thresholds for each feature at each round in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r>
                      <a:rPr lang="en-US" b="0" i="1" smtClean="0">
                        <a:latin typeface="Cambria Math" panose="02040503050406030204" pitchFamily="18" charset="0"/>
                      </a:rPr>
                      <m:t>)</m:t>
                    </m:r>
                  </m:oMath>
                </a14:m>
                <a:r>
                  <a:rPr lang="en-US" dirty="0"/>
                  <a:t> </a:t>
                </a:r>
                <a:r>
                  <a:rPr lang="en-US" dirty="0" smtClean="0"/>
                  <a:t>time</a:t>
                </a:r>
              </a:p>
              <a:p>
                <a:pPr lvl="1"/>
                <a:r>
                  <a:rPr lang="en-US" dirty="0"/>
                  <a:t>In total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b="0" i="1" smtClean="0">
                        <a:latin typeface="Cambria Math" panose="02040503050406030204" pitchFamily="18" charset="0"/>
                      </a:rPr>
                      <m:t>+</m:t>
                    </m:r>
                    <m:r>
                      <a:rPr lang="en-US" b="0" i="1" smtClean="0">
                        <a:latin typeface="Cambria Math" panose="02040503050406030204" pitchFamily="18" charset="0"/>
                      </a:rPr>
                      <m:t>𝑑𝑁</m:t>
                    </m:r>
                    <m:r>
                      <a:rPr lang="en-US" i="1">
                        <a:latin typeface="Cambria Math" panose="02040503050406030204" pitchFamily="18" charset="0"/>
                      </a:rPr>
                      <m:t>)</m:t>
                    </m:r>
                  </m:oMath>
                </a14:m>
                <a:r>
                  <a:rPr lang="en-US" dirty="0"/>
                  <a:t> time – this efficiency is an attractive quality of boosting!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523" r="-2660" b="-141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8" name="图片 7"/>
          <p:cNvPicPr>
            <a:picLocks noChangeAspect="1"/>
          </p:cNvPicPr>
          <p:nvPr/>
        </p:nvPicPr>
        <p:blipFill>
          <a:blip r:embed="rId3"/>
          <a:stretch>
            <a:fillRect/>
          </a:stretch>
        </p:blipFill>
        <p:spPr>
          <a:xfrm>
            <a:off x="2677164" y="1563636"/>
            <a:ext cx="4013703" cy="2114913"/>
          </a:xfrm>
          <a:prstGeom prst="rect">
            <a:avLst/>
          </a:prstGeom>
        </p:spPr>
      </p:pic>
    </p:spTree>
    <p:extLst>
      <p:ext uri="{BB962C8B-B14F-4D97-AF65-F5344CB8AC3E}">
        <p14:creationId xmlns:p14="http://schemas.microsoft.com/office/powerpoint/2010/main" val="2421741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Interpreting boosting as learning nonlinear basis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Two-stage process</a:t>
                </a:r>
              </a:p>
              <a:p>
                <a:pPr marL="633413" indent="-544513">
                  <a:buFont typeface="+mj-lt"/>
                  <a:buAutoNum type="arabicPeriod"/>
                </a:pPr>
                <a:r>
                  <a:rPr lang="en-US" dirty="0"/>
                  <a:t>Get </a:t>
                </a:r>
                <a14:m>
                  <m:oMath xmlns:m="http://schemas.openxmlformats.org/officeDocument/2006/math">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 ,</m:t>
                    </m:r>
                  </m:oMath>
                </a14:m>
                <a:endParaRPr lang="en-US" dirty="0" smtClean="0"/>
              </a:p>
              <a:p>
                <a:pPr marL="633413" indent="-544513">
                  <a:buFont typeface="+mj-lt"/>
                  <a:buAutoNum type="arabicPeriod"/>
                </a:pPr>
                <a:r>
                  <a:rPr lang="en-US" dirty="0"/>
                  <a:t>Combine into a linear classification </a:t>
                </a:r>
                <a:r>
                  <a:rPr lang="en-US" dirty="0" smtClean="0"/>
                  <a:t>model</a:t>
                </a:r>
              </a:p>
              <a:p>
                <a:pPr marL="633413" indent="-544513">
                  <a:buFont typeface="+mj-lt"/>
                  <a:buAutoNum type="arabicPeriod"/>
                </a:pPr>
                <a:endParaRPr lang="en-US" dirty="0"/>
              </a:p>
              <a:p>
                <a:pPr marL="633413" indent="-544513">
                  <a:buFont typeface="+mj-lt"/>
                  <a:buAutoNum type="arabicPeriod"/>
                </a:pPr>
                <a:endParaRPr lang="en-US" dirty="0" smtClean="0"/>
              </a:p>
              <a:p>
                <a:pPr marL="633413" indent="-544513">
                  <a:buFont typeface="+mj-lt"/>
                  <a:buAutoNum type="arabicPeriod"/>
                </a:pPr>
                <a:endParaRPr lang="en-US" dirty="0"/>
              </a:p>
              <a:p>
                <a:r>
                  <a:rPr lang="en-US" dirty="0"/>
                  <a:t>In other words, each stage learns a nonlinear </a:t>
                </a:r>
                <a:r>
                  <a:rPr lang="en-US" dirty="0" smtClean="0"/>
                  <a:t>basis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𝜙</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r>
                      <a:rPr lang="en-US" i="1">
                        <a:latin typeface="Cambria Math" panose="02040503050406030204" pitchFamily="18" charset="0"/>
                      </a:rPr>
                      <m:t>𝑠𝑖𝑔𝑛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endParaRPr lang="en-US"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16"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183460" y="2476941"/>
                <a:ext cx="5241884" cy="9841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𝑠𝑖𝑔𝑛</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𝜷</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183460" y="2476941"/>
                <a:ext cx="5241884" cy="98418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3574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r>
              <a:rPr lang="en-US" dirty="0" err="1"/>
              <a:t>Haar</a:t>
            </a:r>
            <a:r>
              <a:rPr lang="en-US" dirty="0"/>
              <a:t>-like </a:t>
            </a:r>
            <a:r>
              <a:rPr lang="en-US" dirty="0" smtClean="0"/>
              <a:t>features</a:t>
            </a:r>
          </a:p>
          <a:p>
            <a:pPr lvl="1"/>
            <a:r>
              <a:rPr lang="en-US" dirty="0"/>
              <a:t>Compute the difference between the sums of pixels within two (or more) rectangular regions</a:t>
            </a:r>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图片 6"/>
          <p:cNvPicPr>
            <a:picLocks noChangeAspect="1"/>
          </p:cNvPicPr>
          <p:nvPr/>
        </p:nvPicPr>
        <p:blipFill>
          <a:blip r:embed="rId2"/>
          <a:stretch>
            <a:fillRect/>
          </a:stretch>
        </p:blipFill>
        <p:spPr>
          <a:xfrm>
            <a:off x="2677164" y="2482208"/>
            <a:ext cx="3550560" cy="3073453"/>
          </a:xfrm>
          <a:prstGeom prst="rect">
            <a:avLst/>
          </a:prstGeom>
        </p:spPr>
      </p:pic>
    </p:spTree>
    <p:extLst>
      <p:ext uri="{BB962C8B-B14F-4D97-AF65-F5344CB8AC3E}">
        <p14:creationId xmlns:p14="http://schemas.microsoft.com/office/powerpoint/2010/main" val="1667826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Adaboost</a:t>
            </a:r>
            <a:r>
              <a:rPr lang="en-US" dirty="0" smtClean="0"/>
              <a:t> in face detection</a:t>
            </a:r>
            <a:endParaRPr lang="en-US" dirty="0"/>
          </a:p>
        </p:txBody>
      </p:sp>
      <p:sp>
        <p:nvSpPr>
          <p:cNvPr id="3" name="内容占位符 2"/>
          <p:cNvSpPr>
            <a:spLocks noGrp="1"/>
          </p:cNvSpPr>
          <p:nvPr>
            <p:ph idx="1"/>
          </p:nvPr>
        </p:nvSpPr>
        <p:spPr/>
        <p:txBody>
          <a:bodyPr/>
          <a:lstStyle/>
          <a:p>
            <a:r>
              <a:rPr lang="en-US" dirty="0"/>
              <a:t>VJ face detector</a:t>
            </a:r>
          </a:p>
          <a:p>
            <a:pPr lvl="1"/>
            <a:r>
              <a:rPr lang="en-US" dirty="0" smtClean="0"/>
              <a:t>The </a:t>
            </a:r>
            <a:r>
              <a:rPr lang="en-US" dirty="0"/>
              <a:t>first and second features selected by </a:t>
            </a:r>
            <a:r>
              <a:rPr lang="en-US" dirty="0" err="1"/>
              <a:t>AdaBoost</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8" name="图片 7"/>
          <p:cNvPicPr>
            <a:picLocks noChangeAspect="1"/>
          </p:cNvPicPr>
          <p:nvPr/>
        </p:nvPicPr>
        <p:blipFill>
          <a:blip r:embed="rId3"/>
          <a:stretch>
            <a:fillRect/>
          </a:stretch>
        </p:blipFill>
        <p:spPr>
          <a:xfrm>
            <a:off x="1750062" y="1810918"/>
            <a:ext cx="5179257" cy="3154547"/>
          </a:xfrm>
          <a:prstGeom prst="rect">
            <a:avLst/>
          </a:prstGeom>
        </p:spPr>
      </p:pic>
    </p:spTree>
    <p:extLst>
      <p:ext uri="{BB962C8B-B14F-4D97-AF65-F5344CB8AC3E}">
        <p14:creationId xmlns:p14="http://schemas.microsoft.com/office/powerpoint/2010/main" val="3669665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a:xfrm>
            <a:off x="587829" y="856988"/>
            <a:ext cx="8020594" cy="6001012"/>
          </a:xfrm>
        </p:spPr>
        <p:txBody>
          <a:bodyPr>
            <a:normAutofit/>
          </a:bodyPr>
          <a:lstStyle/>
          <a:p>
            <a:r>
              <a:rPr lang="en-US" dirty="0"/>
              <a:t>Rejection </a:t>
            </a:r>
            <a:r>
              <a:rPr lang="en-US" dirty="0" smtClean="0"/>
              <a:t>cascade</a:t>
            </a:r>
          </a:p>
          <a:p>
            <a:pPr lvl="1"/>
            <a:r>
              <a:rPr lang="en-US" altLang="zh-CN" dirty="0" smtClean="0"/>
              <a:t>E</a:t>
            </a:r>
            <a:r>
              <a:rPr lang="en-US" dirty="0" smtClean="0"/>
              <a:t>ach </a:t>
            </a:r>
            <a:r>
              <a:rPr lang="en-US" dirty="0"/>
              <a:t>node represents a </a:t>
            </a:r>
            <a:r>
              <a:rPr lang="en-US" dirty="0" err="1"/>
              <a:t>multitree</a:t>
            </a:r>
            <a:r>
              <a:rPr lang="en-US" dirty="0"/>
              <a:t> boosted classifier ensemble tuned to rarely miss a true face while rejecting a possibly small fraction of </a:t>
            </a:r>
            <a:r>
              <a:rPr lang="en-US" dirty="0" err="1"/>
              <a:t>nonfaces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2256700" y="2028683"/>
            <a:ext cx="5168644" cy="4271197"/>
          </a:xfrm>
          <a:prstGeom prst="rect">
            <a:avLst/>
          </a:prstGeom>
        </p:spPr>
      </p:pic>
    </p:spTree>
    <p:extLst>
      <p:ext uri="{BB962C8B-B14F-4D97-AF65-F5344CB8AC3E}">
        <p14:creationId xmlns:p14="http://schemas.microsoft.com/office/powerpoint/2010/main" val="3044294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2"/>
          <a:stretch>
            <a:fillRect/>
          </a:stretch>
        </p:blipFill>
        <p:spPr>
          <a:xfrm>
            <a:off x="291103" y="1446080"/>
            <a:ext cx="8564173" cy="4855147"/>
          </a:xfrm>
          <a:prstGeom prst="rect">
            <a:avLst/>
          </a:prstGeom>
        </p:spPr>
      </p:pic>
    </p:spTree>
    <p:extLst>
      <p:ext uri="{BB962C8B-B14F-4D97-AF65-F5344CB8AC3E}">
        <p14:creationId xmlns:p14="http://schemas.microsoft.com/office/powerpoint/2010/main" val="361624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Bagging</a:t>
            </a:r>
            <a:endParaRPr lang="en-US" dirty="0"/>
          </a:p>
        </p:txBody>
      </p:sp>
      <p:sp>
        <p:nvSpPr>
          <p:cNvPr id="3" name="内容占位符 2"/>
          <p:cNvSpPr>
            <a:spLocks noGrp="1"/>
          </p:cNvSpPr>
          <p:nvPr>
            <p:ph idx="1"/>
          </p:nvPr>
        </p:nvSpPr>
        <p:spPr/>
        <p:txBody>
          <a:bodyPr/>
          <a:lstStyle/>
          <a:p>
            <a:r>
              <a:rPr lang="en-US" altLang="zh-CN" dirty="0"/>
              <a:t>“</a:t>
            </a:r>
            <a:r>
              <a:rPr lang="en-US" dirty="0" smtClean="0"/>
              <a:t>Bootstrap Aggregation”</a:t>
            </a:r>
            <a:endParaRPr lang="en-US" dirty="0" smtClean="0"/>
          </a:p>
          <a:p>
            <a:r>
              <a:rPr lang="en-US" dirty="0"/>
              <a:t>Create Bootstrap samples of a training set using sampling with replacement. </a:t>
            </a:r>
            <a:endParaRPr lang="en-US" dirty="0" smtClean="0"/>
          </a:p>
          <a:p>
            <a:r>
              <a:rPr lang="en-US" dirty="0"/>
              <a:t>Each bootstrap sample is used to train a different component of base </a:t>
            </a:r>
            <a:r>
              <a:rPr lang="en-US" dirty="0" smtClean="0"/>
              <a:t>classifier</a:t>
            </a:r>
          </a:p>
          <a:p>
            <a:r>
              <a:rPr lang="en-US" dirty="0"/>
              <a:t>Classification is done by plurality </a:t>
            </a:r>
            <a:r>
              <a:rPr lang="en-US" dirty="0" smtClean="0"/>
              <a:t>voting</a:t>
            </a:r>
          </a:p>
          <a:p>
            <a:r>
              <a:rPr lang="en-US" dirty="0"/>
              <a:t>Regression is done by </a:t>
            </a:r>
            <a:r>
              <a:rPr lang="en-US" dirty="0" smtClean="0"/>
              <a:t>averaging</a:t>
            </a:r>
          </a:p>
          <a:p>
            <a:r>
              <a:rPr lang="en-US" dirty="0"/>
              <a:t>Works for unstable </a:t>
            </a:r>
            <a:r>
              <a:rPr lang="en-US" dirty="0" smtClean="0"/>
              <a:t>classifiers</a:t>
            </a:r>
          </a:p>
          <a:p>
            <a:pPr lvl="1"/>
            <a:r>
              <a:rPr lang="en-US" dirty="0"/>
              <a:t>Neural </a:t>
            </a:r>
            <a:r>
              <a:rPr lang="en-US" dirty="0" smtClean="0"/>
              <a:t>Networks</a:t>
            </a:r>
          </a:p>
          <a:p>
            <a:pPr lvl="1"/>
            <a:r>
              <a:rPr lang="en-US" dirty="0"/>
              <a:t>Decision Trees</a:t>
            </a:r>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1272989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Bagging</a:t>
            </a:r>
            <a:endParaRPr lang="en-US" dirty="0"/>
          </a:p>
        </p:txBody>
      </p:sp>
      <mc:AlternateContent xmlns:mc="http://schemas.openxmlformats.org/markup-compatibility/2006" xmlns:a14="http://schemas.microsoft.com/office/drawing/2010/main">
        <mc:Choice Requires="a14">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578644">
                    <a:tc>
                      <a:txBody>
                        <a:bodyPr/>
                        <a:lstStyle/>
                        <a:p>
                          <a:r>
                            <a:rPr lang="en-US" sz="2000" dirty="0" smtClean="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smtClean="0"/>
                        </a:p>
                        <a:p>
                          <a:r>
                            <a:rPr lang="en-US" sz="2000" dirty="0" smtClean="0"/>
                            <a:t>                 Base learning</a:t>
                          </a:r>
                          <a:r>
                            <a:rPr lang="en-US" sz="2000" baseline="0" dirty="0" smtClean="0"/>
                            <a:t>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baseline="0" dirty="0" smtClean="0"/>
                            <a:t>;</a:t>
                          </a:r>
                        </a:p>
                        <a:p>
                          <a:r>
                            <a:rPr lang="en-US" sz="2000" dirty="0" smtClean="0"/>
                            <a:t>                # of iterations </a:t>
                          </a:r>
                          <a14:m>
                            <m:oMath xmlns:m="http://schemas.openxmlformats.org/officeDocument/2006/math">
                              <m:r>
                                <a:rPr lang="en-US" sz="2000" b="0" i="1" dirty="0" smtClean="0">
                                  <a:latin typeface="Cambria Math" panose="02040503050406030204" pitchFamily="18" charset="0"/>
                                </a:rPr>
                                <m:t>𝑇</m:t>
                              </m:r>
                            </m:oMath>
                          </a14:m>
                          <a:r>
                            <a:rPr lang="en-US" sz="2000" dirty="0" smtClean="0"/>
                            <a:t>;</a:t>
                          </a:r>
                          <a:endParaRPr lang="en-US" sz="2000" dirty="0"/>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578644">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578644">
                    <a:tc>
                      <a:txBody>
                        <a:bodyPr/>
                        <a:lstStyle/>
                        <a:p>
                          <a:r>
                            <a:rPr lang="en-US" sz="2000" dirty="0" smtClean="0"/>
                            <a:t>1:</a:t>
                          </a:r>
                          <a:r>
                            <a:rPr lang="en-US" sz="2000" baseline="0" dirty="0" smtClean="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tc>
                    <a:extLst>
                      <a:ext uri="{0D108BD9-81ED-4DB2-BD59-A6C34878D82A}">
                        <a16:rowId xmlns:a16="http://schemas.microsoft.com/office/drawing/2014/main" val="1784489274"/>
                      </a:ext>
                    </a:extLst>
                  </a:tr>
                  <a:tr h="578644">
                    <a:tc>
                      <a:txBody>
                        <a:bodyPr/>
                        <a:lstStyle/>
                        <a:p>
                          <a:r>
                            <a:rPr lang="en-US" sz="2000" dirty="0" smtClean="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𝒟</m:t>
                                  </m:r>
                                </m:e>
                                <m:sub>
                                  <m:r>
                                    <a:rPr lang="en-US" sz="2000" b="0" i="1" baseline="0" dirty="0" smtClean="0">
                                      <a:latin typeface="Cambria Math" panose="02040503050406030204" pitchFamily="18" charset="0"/>
                                      <a:ea typeface="Cambria Math" panose="02040503050406030204" pitchFamily="18" charset="0"/>
                                    </a:rPr>
                                    <m:t>𝑏𝑠</m:t>
                                  </m:r>
                                </m:sub>
                              </m:sSub>
                              <m:r>
                                <a:rPr lang="en-US" sz="2000" b="0" i="1" baseline="0" dirty="0" smtClean="0">
                                  <a:latin typeface="Cambria Math" panose="02040503050406030204" pitchFamily="18" charset="0"/>
                                  <a:ea typeface="Cambria Math" panose="02040503050406030204" pitchFamily="18" charset="0"/>
                                </a:rPr>
                                <m:t>)</m:t>
                              </m:r>
                            </m:oMath>
                          </a14:m>
                          <a:endParaRPr lang="en-US" sz="2000" dirty="0"/>
                        </a:p>
                      </a:txBody>
                      <a:tcPr anchor="ctr"/>
                    </a:tc>
                    <a:extLst>
                      <a:ext uri="{0D108BD9-81ED-4DB2-BD59-A6C34878D82A}">
                        <a16:rowId xmlns:a16="http://schemas.microsoft.com/office/drawing/2014/main" val="189469837"/>
                      </a:ext>
                    </a:extLst>
                  </a:tr>
                  <a:tr h="578644">
                    <a:tc>
                      <a:txBody>
                        <a:bodyPr/>
                        <a:lstStyle/>
                        <a:p>
                          <a:r>
                            <a:rPr lang="en-US" sz="2000" dirty="0" smtClean="0"/>
                            <a:t>3:</a:t>
                          </a:r>
                          <a:r>
                            <a:rPr lang="en-US" sz="2000" baseline="0" dirty="0" smtClean="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1090022">
                    <a:tc>
                      <a:txBody>
                        <a:bodyPr/>
                        <a:lstStyle/>
                        <a:p>
                          <a:r>
                            <a:rPr lang="en-US" sz="2000" b="1" kern="1200" dirty="0" smtClean="0">
                              <a:solidFill>
                                <a:schemeClr val="lt1"/>
                              </a:solidFill>
                              <a:latin typeface="+mn-lt"/>
                              <a:ea typeface="+mn-ea"/>
                              <a:cs typeface="+mn-cs"/>
                            </a:rPr>
                            <a:t>Output:</a:t>
                          </a:r>
                          <a:endParaRPr lang="en-US" sz="2000" b="1"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xmlns="">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74" t="-3030" r="-295" b="-340606"/>
                          </a:stretch>
                        </a:blipFill>
                      </a:tcPr>
                    </a:tc>
                    <a:extLst>
                      <a:ext uri="{0D108BD9-81ED-4DB2-BD59-A6C34878D82A}">
                        <a16:rowId xmlns:a16="http://schemas.microsoft.com/office/drawing/2014/main" val="3040189845"/>
                      </a:ext>
                    </a:extLst>
                  </a:tr>
                  <a:tr h="578644">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578644">
                    <a:tc>
                      <a:txBody>
                        <a:bodyPr/>
                        <a:lstStyle/>
                        <a:p>
                          <a:endParaRPr lang="en-US"/>
                        </a:p>
                      </a:txBody>
                      <a:tcPr anchor="ctr">
                        <a:blipFill>
                          <a:blip r:embed="rId2"/>
                          <a:stretch>
                            <a:fillRect l="-74" t="-276042" r="-295" b="-386458"/>
                          </a:stretch>
                        </a:blipFill>
                      </a:tcPr>
                    </a:tc>
                    <a:extLst>
                      <a:ext uri="{0D108BD9-81ED-4DB2-BD59-A6C34878D82A}">
                        <a16:rowId xmlns:a16="http://schemas.microsoft.com/office/drawing/2014/main" val="1784489274"/>
                      </a:ext>
                    </a:extLst>
                  </a:tr>
                  <a:tr h="578644">
                    <a:tc>
                      <a:txBody>
                        <a:bodyPr/>
                        <a:lstStyle/>
                        <a:p>
                          <a:endParaRPr lang="en-US"/>
                        </a:p>
                      </a:txBody>
                      <a:tcPr anchor="ctr">
                        <a:blipFill>
                          <a:blip r:embed="rId2"/>
                          <a:stretch>
                            <a:fillRect l="-74" t="-380000" r="-295" b="-290526"/>
                          </a:stretch>
                        </a:blipFill>
                      </a:tcPr>
                    </a:tc>
                    <a:extLst>
                      <a:ext uri="{0D108BD9-81ED-4DB2-BD59-A6C34878D82A}">
                        <a16:rowId xmlns:a16="http://schemas.microsoft.com/office/drawing/2014/main" val="189469837"/>
                      </a:ext>
                    </a:extLst>
                  </a:tr>
                  <a:tr h="578644">
                    <a:tc>
                      <a:txBody>
                        <a:bodyPr/>
                        <a:lstStyle/>
                        <a:p>
                          <a:endParaRPr lang="en-US"/>
                        </a:p>
                      </a:txBody>
                      <a:tcPr anchor="ctr">
                        <a:lnB w="38100" cap="flat" cmpd="sng" algn="ctr">
                          <a:solidFill>
                            <a:schemeClr val="bg1"/>
                          </a:solidFill>
                          <a:prstDash val="solid"/>
                          <a:round/>
                          <a:headEnd type="none" w="med" len="med"/>
                          <a:tailEnd type="none" w="med" len="med"/>
                        </a:lnB>
                        <a:blipFill>
                          <a:blip r:embed="rId2"/>
                          <a:stretch>
                            <a:fillRect l="-74" t="-480000" r="-295" b="-190526"/>
                          </a:stretch>
                        </a:blipFill>
                      </a:tcPr>
                    </a:tc>
                    <a:extLst>
                      <a:ext uri="{0D108BD9-81ED-4DB2-BD59-A6C34878D82A}">
                        <a16:rowId xmlns:a16="http://schemas.microsoft.com/office/drawing/2014/main" val="1296612796"/>
                      </a:ext>
                    </a:extLst>
                  </a:tr>
                  <a:tr h="1090022">
                    <a:tc>
                      <a:txBody>
                        <a:bodyPr/>
                        <a:lstStyle/>
                        <a:p>
                          <a:r>
                            <a:rPr lang="en-US" sz="2000" b="1" kern="1200" dirty="0" smtClean="0">
                              <a:solidFill>
                                <a:schemeClr val="lt1"/>
                              </a:solidFill>
                              <a:latin typeface="+mn-lt"/>
                              <a:ea typeface="+mn-ea"/>
                              <a:cs typeface="+mn-cs"/>
                            </a:rPr>
                            <a:t>Output:</a:t>
                          </a:r>
                          <a:endParaRPr lang="en-US" sz="2000" b="1"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mc:AlternateContent xmlns:mc="http://schemas.openxmlformats.org/markup-compatibility/2006" xmlns:a14="http://schemas.microsoft.com/office/drawing/2010/main">
        <mc:Choice Requires="a14">
          <p:sp>
            <p:nvSpPr>
              <p:cNvPr id="8" name="矩形 7"/>
              <p:cNvSpPr/>
              <p:nvPr/>
            </p:nvSpPr>
            <p:spPr>
              <a:xfrm>
                <a:off x="195009" y="4577918"/>
                <a:ext cx="6186733" cy="957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𝐻</m:t>
                      </m:r>
                      <m:d>
                        <m:dPr>
                          <m:ctrlPr>
                            <a:rPr lang="en-US" sz="2000" i="1">
                              <a:solidFill>
                                <a:schemeClr val="bg1"/>
                              </a:solidFill>
                              <a:latin typeface="Cambria Math" panose="02040503050406030204" pitchFamily="18" charset="0"/>
                            </a:rPr>
                          </m:ctrlPr>
                        </m:dPr>
                        <m:e>
                          <m:r>
                            <a:rPr lang="en-US" sz="2000" b="1" i="1">
                              <a:solidFill>
                                <a:schemeClr val="bg1"/>
                              </a:solidFill>
                              <a:latin typeface="Cambria Math" panose="02040503050406030204" pitchFamily="18" charset="0"/>
                            </a:rPr>
                            <m:t>𝒙</m:t>
                          </m:r>
                        </m:e>
                      </m:d>
                      <m:r>
                        <a:rPr lang="en-US" sz="2000" b="0" i="1">
                          <a:solidFill>
                            <a:schemeClr val="bg1"/>
                          </a:solidFill>
                          <a:latin typeface="Cambria Math" panose="02040503050406030204" pitchFamily="18" charset="0"/>
                        </a:rPr>
                        <m:t>=</m:t>
                      </m:r>
                      <m:func>
                        <m:funcPr>
                          <m:ctrlPr>
                            <a:rPr lang="en-US" sz="2000" b="1" i="1" smtClean="0">
                              <a:solidFill>
                                <a:schemeClr val="bg1"/>
                              </a:solidFill>
                              <a:latin typeface="Cambria Math" panose="02040503050406030204" pitchFamily="18" charset="0"/>
                            </a:rPr>
                          </m:ctrlPr>
                        </m:funcPr>
                        <m:fName>
                          <m:limLow>
                            <m:limLowPr>
                              <m:ctrlPr>
                                <a:rPr lang="en-US" sz="2000" b="1" i="1" smtClean="0">
                                  <a:solidFill>
                                    <a:schemeClr val="bg1"/>
                                  </a:solidFill>
                                  <a:latin typeface="Cambria Math" panose="02040503050406030204" pitchFamily="18" charset="0"/>
                                </a:rPr>
                              </m:ctrlPr>
                            </m:limLowPr>
                            <m:e>
                              <m:r>
                                <m:rPr>
                                  <m:sty m:val="p"/>
                                </m:rPr>
                                <a:rPr lang="en-US" sz="2000" b="0" i="0" smtClean="0">
                                  <a:solidFill>
                                    <a:schemeClr val="bg1"/>
                                  </a:solidFill>
                                  <a:latin typeface="Cambria Math" panose="02040503050406030204" pitchFamily="18" charset="0"/>
                                </a:rPr>
                                <m:t>arg</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max</m:t>
                              </m:r>
                            </m:e>
                            <m:lim>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𝒴</m:t>
                              </m:r>
                            </m:lim>
                          </m:limLow>
                        </m:fName>
                        <m:e>
                          <m:nary>
                            <m:naryPr>
                              <m:chr m:val="∑"/>
                              <m:ctrlPr>
                                <a:rPr lang="en-US" sz="2000" i="1" smtClean="0">
                                  <a:solidFill>
                                    <a:schemeClr val="bg1"/>
                                  </a:solidFill>
                                  <a:latin typeface="Cambria Math" panose="02040503050406030204" pitchFamily="18" charset="0"/>
                                </a:rPr>
                              </m:ctrlPr>
                            </m:naryPr>
                            <m:sub>
                              <m:r>
                                <m:rPr>
                                  <m:brk m:alnAt="23"/>
                                </m:rPr>
                                <a:rPr lang="en-US" sz="2000" b="0" i="1" smtClean="0">
                                  <a:solidFill>
                                    <a:schemeClr val="bg1"/>
                                  </a:solidFill>
                                  <a:latin typeface="Cambria Math" panose="02040503050406030204" pitchFamily="18" charset="0"/>
                                </a:rPr>
                                <m:t>𝑡</m:t>
                              </m:r>
                              <m:r>
                                <a:rPr lang="en-US" sz="2000" b="0" i="1" smtClean="0">
                                  <a:solidFill>
                                    <a:schemeClr val="bg1"/>
                                  </a:solidFill>
                                  <a:latin typeface="Cambria Math" panose="02040503050406030204" pitchFamily="18" charset="0"/>
                                </a:rPr>
                                <m:t>=1</m:t>
                              </m:r>
                            </m:sub>
                            <m:sup>
                              <m:r>
                                <a:rPr lang="en-US" sz="2000" b="0" i="1" smtClean="0">
                                  <a:solidFill>
                                    <a:schemeClr val="bg1"/>
                                  </a:solidFill>
                                  <a:latin typeface="Cambria Math" panose="02040503050406030204" pitchFamily="18" charset="0"/>
                                </a:rPr>
                                <m:t>𝑇</m:t>
                              </m:r>
                            </m:sup>
                            <m:e>
                              <m:r>
                                <a:rPr lang="en-US" sz="2000" b="0" i="1">
                                  <a:solidFill>
                                    <a:schemeClr val="bg1"/>
                                  </a:solidFill>
                                  <a:latin typeface="Cambria Math" panose="02040503050406030204" pitchFamily="18" charset="0"/>
                                </a:rPr>
                                <m:t>𝕀</m:t>
                              </m:r>
                              <m:r>
                                <a:rPr lang="en-US" sz="2000" b="0" i="1" smtClean="0">
                                  <a:solidFill>
                                    <a:schemeClr val="bg1"/>
                                  </a:solidFill>
                                  <a:latin typeface="Cambria Math" panose="02040503050406030204" pitchFamily="18" charset="0"/>
                                </a:rPr>
                                <m:t>(</m:t>
                              </m:r>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h</m:t>
                                  </m:r>
                                </m:e>
                                <m:sub>
                                  <m:r>
                                    <a:rPr lang="en-US" sz="2000" b="0" i="1" smtClean="0">
                                      <a:solidFill>
                                        <a:schemeClr val="bg1"/>
                                      </a:solidFill>
                                      <a:latin typeface="Cambria Math" panose="02040503050406030204" pitchFamily="18" charset="0"/>
                                    </a:rPr>
                                    <m:t>𝑡</m:t>
                                  </m:r>
                                </m:sub>
                              </m:sSub>
                              <m:d>
                                <m:dPr>
                                  <m:ctrlPr>
                                    <a:rPr lang="en-US" sz="2000" i="1" smtClean="0">
                                      <a:solidFill>
                                        <a:schemeClr val="bg1"/>
                                      </a:solidFill>
                                      <a:latin typeface="Cambria Math" panose="02040503050406030204" pitchFamily="18" charset="0"/>
                                    </a:rPr>
                                  </m:ctrlPr>
                                </m:dPr>
                                <m:e>
                                  <m:r>
                                    <a:rPr lang="en-US" sz="2000" b="1" i="1" smtClean="0">
                                      <a:solidFill>
                                        <a:schemeClr val="bg1"/>
                                      </a:solidFill>
                                      <a:latin typeface="Cambria Math" panose="02040503050406030204" pitchFamily="18" charset="0"/>
                                    </a:rPr>
                                    <m:t>𝒙</m:t>
                                  </m:r>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e>
                          </m:nary>
                        </m:e>
                      </m:func>
                    </m:oMath>
                  </m:oMathPara>
                </a14:m>
                <a:endParaRPr lang="en-US" sz="2000" b="1" dirty="0">
                  <a:solidFill>
                    <a:schemeClr val="bg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195009" y="4577918"/>
                <a:ext cx="6186733" cy="95782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6327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Ensemble learning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
        <p:nvSpPr>
          <p:cNvPr id="3" name="内容占位符 2"/>
          <p:cNvSpPr>
            <a:spLocks noGrp="1"/>
          </p:cNvSpPr>
          <p:nvPr>
            <p:ph idx="1"/>
          </p:nvPr>
        </p:nvSpPr>
        <p:spPr/>
        <p:txBody>
          <a:bodyPr/>
          <a:lstStyle/>
          <a:p>
            <a:r>
              <a:rPr lang="en-US" dirty="0" smtClean="0"/>
              <a:t>How to achieve higher performance using weak learners?</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Relatively high accuracy</a:t>
            </a:r>
          </a:p>
          <a:p>
            <a:pPr lvl="1"/>
            <a:r>
              <a:rPr lang="en-US" dirty="0" smtClean="0"/>
              <a:t>Diversity</a:t>
            </a:r>
            <a:endParaRPr lang="en-US" dirty="0"/>
          </a:p>
        </p:txBody>
      </p:sp>
      <p:graphicFrame>
        <p:nvGraphicFramePr>
          <p:cNvPr id="23" name="内容占位符 32"/>
          <p:cNvGraphicFramePr>
            <a:graphicFrameLocks/>
          </p:cNvGraphicFramePr>
          <p:nvPr>
            <p:extLst>
              <p:ext uri="{D42A27DB-BD31-4B8C-83A1-F6EECF244321}">
                <p14:modId xmlns:p14="http://schemas.microsoft.com/office/powerpoint/2010/main" val="3268933737"/>
              </p:ext>
            </p:extLst>
          </p:nvPr>
        </p:nvGraphicFramePr>
        <p:xfrm>
          <a:off x="587829"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3</a:t>
                      </a:r>
                    </a:p>
                  </a:txBody>
                  <a:tcPr/>
                </a:tc>
                <a:extLst>
                  <a:ext uri="{0D108BD9-81ED-4DB2-BD59-A6C34878D82A}">
                    <a16:rowId xmlns:a16="http://schemas.microsoft.com/office/drawing/2014/main" val="1453057115"/>
                  </a:ext>
                </a:extLst>
              </a:tr>
              <a:tr h="370840">
                <a:tc>
                  <a:txBody>
                    <a:bodyPr/>
                    <a:lstStyle/>
                    <a:p>
                      <a:r>
                        <a:rPr lang="en-US" dirty="0" smtClean="0"/>
                        <a:t>h1</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095710148"/>
                  </a:ext>
                </a:extLst>
              </a:tr>
              <a:tr h="370840">
                <a:tc>
                  <a:txBody>
                    <a:bodyPr/>
                    <a:lstStyle/>
                    <a:p>
                      <a:r>
                        <a:rPr lang="en-US" dirty="0" smtClean="0"/>
                        <a:t>h2</a:t>
                      </a:r>
                      <a:endParaRPr lang="en-US" dirty="0"/>
                    </a:p>
                  </a:txBody>
                  <a:tcPr/>
                </a:tc>
                <a:tc>
                  <a:txBody>
                    <a:bodyPr/>
                    <a:lstStyle/>
                    <a:p>
                      <a:pPr algn="ctr"/>
                      <a:r>
                        <a:rPr lang="en-US" dirty="0" smtClean="0"/>
                        <a:t>x</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1178387241"/>
                  </a:ext>
                </a:extLst>
              </a:tr>
              <a:tr h="370840">
                <a:tc>
                  <a:txBody>
                    <a:bodyPr/>
                    <a:lstStyle/>
                    <a:p>
                      <a:r>
                        <a:rPr lang="en-US" dirty="0" smtClean="0"/>
                        <a:t>h3</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1762086293"/>
                  </a:ext>
                </a:extLst>
              </a:tr>
              <a:tr h="370840">
                <a:tc>
                  <a:txBody>
                    <a:bodyPr/>
                    <a:lstStyle/>
                    <a:p>
                      <a:r>
                        <a:rPr lang="en-US" dirty="0" smtClean="0"/>
                        <a:t>ensemble</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2161393764"/>
                  </a:ext>
                </a:extLst>
              </a:tr>
            </a:tbl>
          </a:graphicData>
        </a:graphic>
      </p:graphicFrame>
      <p:graphicFrame>
        <p:nvGraphicFramePr>
          <p:cNvPr id="25" name="内容占位符 32"/>
          <p:cNvGraphicFramePr>
            <a:graphicFrameLocks/>
          </p:cNvGraphicFramePr>
          <p:nvPr>
            <p:extLst>
              <p:ext uri="{D42A27DB-BD31-4B8C-83A1-F6EECF244321}">
                <p14:modId xmlns:p14="http://schemas.microsoft.com/office/powerpoint/2010/main" val="241300477"/>
              </p:ext>
            </p:extLst>
          </p:nvPr>
        </p:nvGraphicFramePr>
        <p:xfrm>
          <a:off x="3524584" y="1555370"/>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3</a:t>
                      </a:r>
                    </a:p>
                  </a:txBody>
                  <a:tcPr/>
                </a:tc>
                <a:extLst>
                  <a:ext uri="{0D108BD9-81ED-4DB2-BD59-A6C34878D82A}">
                    <a16:rowId xmlns:a16="http://schemas.microsoft.com/office/drawing/2014/main" val="1453057115"/>
                  </a:ext>
                </a:extLst>
              </a:tr>
              <a:tr h="370840">
                <a:tc>
                  <a:txBody>
                    <a:bodyPr/>
                    <a:lstStyle/>
                    <a:p>
                      <a:r>
                        <a:rPr lang="en-US" dirty="0" smtClean="0"/>
                        <a:t>h1</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095710148"/>
                  </a:ext>
                </a:extLst>
              </a:tr>
              <a:tr h="370840">
                <a:tc>
                  <a:txBody>
                    <a:bodyPr/>
                    <a:lstStyle/>
                    <a:p>
                      <a:r>
                        <a:rPr lang="en-US" dirty="0" smtClean="0"/>
                        <a:t>h2</a:t>
                      </a:r>
                      <a:endParaRPr lang="en-US" dirty="0"/>
                    </a:p>
                  </a:txBody>
                  <a:tcPr/>
                </a:tc>
                <a:tc>
                  <a:txBody>
                    <a:bodyPr/>
                    <a:lstStyle/>
                    <a:p>
                      <a:pPr algn="ctr"/>
                      <a:r>
                        <a:rPr lang="en-US" dirty="0" smtClean="0"/>
                        <a:t>√</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178387241"/>
                  </a:ext>
                </a:extLst>
              </a:tr>
              <a:tr h="370840">
                <a:tc>
                  <a:txBody>
                    <a:bodyPr/>
                    <a:lstStyle/>
                    <a:p>
                      <a:r>
                        <a:rPr lang="en-US" dirty="0" smtClean="0"/>
                        <a:t>h3</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762086293"/>
                  </a:ext>
                </a:extLst>
              </a:tr>
              <a:tr h="370840">
                <a:tc>
                  <a:txBody>
                    <a:bodyPr/>
                    <a:lstStyle/>
                    <a:p>
                      <a:r>
                        <a:rPr lang="en-US" dirty="0" smtClean="0"/>
                        <a:t>ensemble</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2161393764"/>
                  </a:ext>
                </a:extLst>
              </a:tr>
            </a:tbl>
          </a:graphicData>
        </a:graphic>
      </p:graphicFrame>
      <p:graphicFrame>
        <p:nvGraphicFramePr>
          <p:cNvPr id="26" name="内容占位符 32"/>
          <p:cNvGraphicFramePr>
            <a:graphicFrameLocks/>
          </p:cNvGraphicFramePr>
          <p:nvPr>
            <p:extLst>
              <p:ext uri="{D42A27DB-BD31-4B8C-83A1-F6EECF244321}">
                <p14:modId xmlns:p14="http://schemas.microsoft.com/office/powerpoint/2010/main" val="2221837434"/>
              </p:ext>
            </p:extLst>
          </p:nvPr>
        </p:nvGraphicFramePr>
        <p:xfrm>
          <a:off x="6369900"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3</a:t>
                      </a:r>
                    </a:p>
                  </a:txBody>
                  <a:tcPr/>
                </a:tc>
                <a:extLst>
                  <a:ext uri="{0D108BD9-81ED-4DB2-BD59-A6C34878D82A}">
                    <a16:rowId xmlns:a16="http://schemas.microsoft.com/office/drawing/2014/main" val="1453057115"/>
                  </a:ext>
                </a:extLst>
              </a:tr>
              <a:tr h="370840">
                <a:tc>
                  <a:txBody>
                    <a:bodyPr/>
                    <a:lstStyle/>
                    <a:p>
                      <a:r>
                        <a:rPr lang="en-US" dirty="0" smtClean="0"/>
                        <a:t>h1</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095710148"/>
                  </a:ext>
                </a:extLst>
              </a:tr>
              <a:tr h="370840">
                <a:tc>
                  <a:txBody>
                    <a:bodyPr/>
                    <a:lstStyle/>
                    <a:p>
                      <a:r>
                        <a:rPr lang="en-US" dirty="0" smtClean="0"/>
                        <a:t>h2</a:t>
                      </a:r>
                      <a:endParaRPr lang="en-US" dirty="0"/>
                    </a:p>
                  </a:txBody>
                  <a:tcPr/>
                </a:tc>
                <a:tc>
                  <a:txBody>
                    <a:bodyPr/>
                    <a:lstStyle/>
                    <a:p>
                      <a:pPr algn="ctr"/>
                      <a:r>
                        <a:rPr lang="en-US" dirty="0" smtClean="0"/>
                        <a:t>x</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178387241"/>
                  </a:ext>
                </a:extLst>
              </a:tr>
              <a:tr h="370840">
                <a:tc>
                  <a:txBody>
                    <a:bodyPr/>
                    <a:lstStyle/>
                    <a:p>
                      <a:r>
                        <a:rPr lang="en-US" dirty="0" smtClean="0"/>
                        <a:t>h3</a:t>
                      </a:r>
                      <a:endParaRPr lang="en-US" dirty="0"/>
                    </a:p>
                  </a:txBody>
                  <a:tcP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1762086293"/>
                  </a:ext>
                </a:extLst>
              </a:tr>
              <a:tr h="370840">
                <a:tc>
                  <a:txBody>
                    <a:bodyPr/>
                    <a:lstStyle/>
                    <a:p>
                      <a:r>
                        <a:rPr lang="en-US" dirty="0" smtClean="0"/>
                        <a:t>ensemble</a:t>
                      </a:r>
                      <a:endParaRPr lang="en-US" dirty="0"/>
                    </a:p>
                  </a:txBody>
                  <a:tcP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2161393764"/>
                  </a:ext>
                </a:extLst>
              </a:tr>
            </a:tbl>
          </a:graphicData>
        </a:graphic>
      </p:graphicFrame>
    </p:spTree>
    <p:extLst>
      <p:ext uri="{BB962C8B-B14F-4D97-AF65-F5344CB8AC3E}">
        <p14:creationId xmlns:p14="http://schemas.microsoft.com/office/powerpoint/2010/main" val="3070381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does bagging work ?</a:t>
            </a:r>
          </a:p>
        </p:txBody>
      </p:sp>
      <p:sp>
        <p:nvSpPr>
          <p:cNvPr id="3" name="内容占位符 2"/>
          <p:cNvSpPr>
            <a:spLocks noGrp="1"/>
          </p:cNvSpPr>
          <p:nvPr>
            <p:ph idx="1"/>
          </p:nvPr>
        </p:nvSpPr>
        <p:spPr/>
        <p:txBody>
          <a:bodyPr/>
          <a:lstStyle/>
          <a:p>
            <a:r>
              <a:rPr lang="en-US" dirty="0"/>
              <a:t>Main reason for error in learning is due to noise ,bias and variance. </a:t>
            </a:r>
            <a:endParaRPr lang="en-US" dirty="0" smtClean="0"/>
          </a:p>
          <a:p>
            <a:r>
              <a:rPr lang="en-US" dirty="0"/>
              <a:t>Noise is error by the target function </a:t>
            </a:r>
            <a:endParaRPr lang="en-US" dirty="0" smtClean="0"/>
          </a:p>
          <a:p>
            <a:r>
              <a:rPr lang="en-US" dirty="0" smtClean="0"/>
              <a:t>Bias </a:t>
            </a:r>
            <a:r>
              <a:rPr lang="en-US" dirty="0"/>
              <a:t>is where the algorithm can not learn the target. </a:t>
            </a:r>
            <a:endParaRPr lang="en-US" dirty="0" smtClean="0"/>
          </a:p>
          <a:p>
            <a:r>
              <a:rPr lang="en-US" dirty="0" smtClean="0"/>
              <a:t>Variance </a:t>
            </a:r>
            <a:r>
              <a:rPr lang="en-US" dirty="0"/>
              <a:t>comes from the sampling, and how it affects the learning algorithm </a:t>
            </a:r>
            <a:endParaRPr lang="en-US" dirty="0" smtClean="0"/>
          </a:p>
          <a:p>
            <a:r>
              <a:rPr lang="en-US" dirty="0" smtClean="0"/>
              <a:t>Bagging algorithm minimizes </a:t>
            </a:r>
            <a:r>
              <a:rPr lang="en-US" dirty="0"/>
              <a:t>these </a:t>
            </a:r>
            <a:r>
              <a:rPr lang="en-US" dirty="0" smtClean="0"/>
              <a:t>errors</a:t>
            </a:r>
          </a:p>
          <a:p>
            <a:r>
              <a:rPr lang="en-US" dirty="0" smtClean="0"/>
              <a:t>Averaging </a:t>
            </a:r>
            <a:r>
              <a:rPr lang="en-US" dirty="0"/>
              <a:t>over bootstrap samples can reduce error from variance especially in case of unstable classifiers</a:t>
            </a:r>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spTree>
    <p:extLst>
      <p:ext uri="{BB962C8B-B14F-4D97-AF65-F5344CB8AC3E}">
        <p14:creationId xmlns:p14="http://schemas.microsoft.com/office/powerpoint/2010/main" val="3107222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Random forest</a:t>
            </a:r>
            <a:endParaRPr lang="en-US" dirty="0"/>
          </a:p>
        </p:txBody>
      </p:sp>
      <p:sp>
        <p:nvSpPr>
          <p:cNvPr id="3" name="内容占位符 2"/>
          <p:cNvSpPr>
            <a:spLocks noGrp="1"/>
          </p:cNvSpPr>
          <p:nvPr>
            <p:ph idx="1"/>
          </p:nvPr>
        </p:nvSpPr>
        <p:spPr/>
        <p:txBody>
          <a:bodyPr/>
          <a:lstStyle/>
          <a:p>
            <a:r>
              <a:rPr lang="en-US" dirty="0"/>
              <a:t>A variant of bagging proposed by </a:t>
            </a:r>
            <a:r>
              <a:rPr lang="en-US" dirty="0" err="1" smtClean="0"/>
              <a:t>Breiman</a:t>
            </a:r>
            <a:endParaRPr lang="en-US" dirty="0" smtClean="0"/>
          </a:p>
          <a:p>
            <a:r>
              <a:rPr lang="en-US" dirty="0" smtClean="0"/>
              <a:t>It’s </a:t>
            </a:r>
            <a:r>
              <a:rPr lang="en-US" dirty="0"/>
              <a:t>a general class of ensemble building methods using a decision tree as </a:t>
            </a:r>
            <a:r>
              <a:rPr lang="en-US" dirty="0" smtClean="0"/>
              <a:t>base </a:t>
            </a:r>
            <a:r>
              <a:rPr lang="en-US" dirty="0"/>
              <a:t>classifier</a:t>
            </a:r>
            <a:r>
              <a:rPr lang="en-US" dirty="0" smtClean="0"/>
              <a:t>.</a:t>
            </a:r>
          </a:p>
          <a:p>
            <a:r>
              <a:rPr lang="en-US" dirty="0"/>
              <a:t>Classifier consisting of a collection of tree-structure classifiers</a:t>
            </a:r>
            <a:r>
              <a:rPr lang="en-US" dirty="0" smtClean="0"/>
              <a:t>.</a:t>
            </a:r>
          </a:p>
          <a:p>
            <a:r>
              <a:rPr lang="en-US" dirty="0"/>
              <a:t>Each tree grown with a random vector </a:t>
            </a:r>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k</a:t>
            </a:r>
            <a:r>
              <a:rPr lang="en-US" dirty="0"/>
              <a:t> where </a:t>
            </a:r>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1,…</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r>
              <a:rPr lang="en-US" dirty="0"/>
              <a:t>are independent and statistically distributed. </a:t>
            </a:r>
            <a:endParaRPr lang="en-US" dirty="0" smtClean="0"/>
          </a:p>
          <a:p>
            <a:r>
              <a:rPr lang="en-US" dirty="0" smtClean="0"/>
              <a:t>Each </a:t>
            </a:r>
            <a:r>
              <a:rPr lang="en-US" dirty="0"/>
              <a:t>tree cast a unit vote for the most popular class at input </a:t>
            </a:r>
            <a:r>
              <a:rPr lang="en-US" b="1" i="1" dirty="0">
                <a:latin typeface="Times New Roman" panose="02020603050405020304" pitchFamily="18" charset="0"/>
                <a:cs typeface="Times New Roman" panose="02020603050405020304" pitchFamily="18" charset="0"/>
              </a:rPr>
              <a:t>x</a:t>
            </a:r>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spTree>
    <p:extLst>
      <p:ext uri="{BB962C8B-B14F-4D97-AF65-F5344CB8AC3E}">
        <p14:creationId xmlns:p14="http://schemas.microsoft.com/office/powerpoint/2010/main" val="825984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Methods for constructing ensembles</a:t>
            </a:r>
            <a:endParaRPr lang="en-US" dirty="0"/>
          </a:p>
        </p:txBody>
      </p:sp>
      <p:sp>
        <p:nvSpPr>
          <p:cNvPr id="3" name="内容占位符 2"/>
          <p:cNvSpPr>
            <a:spLocks noGrp="1"/>
          </p:cNvSpPr>
          <p:nvPr>
            <p:ph idx="1"/>
          </p:nvPr>
        </p:nvSpPr>
        <p:spPr/>
        <p:txBody>
          <a:bodyPr/>
          <a:lstStyle/>
          <a:p>
            <a:r>
              <a:rPr lang="en-US" dirty="0" smtClean="0"/>
              <a:t>An </a:t>
            </a:r>
            <a:r>
              <a:rPr lang="en-US" dirty="0"/>
              <a:t>ensemble may </a:t>
            </a:r>
            <a:r>
              <a:rPr lang="en-US" dirty="0" smtClean="0"/>
              <a:t>work better </a:t>
            </a:r>
            <a:r>
              <a:rPr lang="en-US" dirty="0"/>
              <a:t>than a </a:t>
            </a:r>
            <a:r>
              <a:rPr lang="en-US" dirty="0" smtClean="0"/>
              <a:t>single classifier</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7" name="图片 6"/>
          <p:cNvPicPr>
            <a:picLocks noChangeAspect="1"/>
          </p:cNvPicPr>
          <p:nvPr/>
        </p:nvPicPr>
        <p:blipFill rotWithShape="1">
          <a:blip r:embed="rId2"/>
          <a:srcRect t="2292" b="11241"/>
          <a:stretch/>
        </p:blipFill>
        <p:spPr>
          <a:xfrm>
            <a:off x="1561376" y="1510980"/>
            <a:ext cx="5285714" cy="4644572"/>
          </a:xfrm>
          <a:prstGeom prst="rect">
            <a:avLst/>
          </a:prstGeom>
        </p:spPr>
      </p:pic>
    </p:spTree>
    <p:extLst>
      <p:ext uri="{BB962C8B-B14F-4D97-AF65-F5344CB8AC3E}">
        <p14:creationId xmlns:p14="http://schemas.microsoft.com/office/powerpoint/2010/main" val="576342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Suppose there are </a:t>
                </a:r>
                <a:r>
                  <a:rPr lang="en-US" i="1" dirty="0" smtClean="0">
                    <a:latin typeface="Times New Roman" panose="02020603050405020304" pitchFamily="18" charset="0"/>
                    <a:cs typeface="Times New Roman" panose="02020603050405020304" pitchFamily="18" charset="0"/>
                  </a:rPr>
                  <a:t>T</a:t>
                </a:r>
                <a:r>
                  <a:rPr lang="en-US" dirty="0" smtClean="0"/>
                  <a:t> base learners: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𝑇</m:t>
                        </m:r>
                      </m:sub>
                    </m:sSub>
                    <m:r>
                      <a:rPr lang="en-US" b="0" i="1" smtClean="0">
                        <a:latin typeface="Cambria Math" panose="02040503050406030204" pitchFamily="18" charset="0"/>
                      </a:rPr>
                      <m:t>}</m:t>
                    </m:r>
                  </m:oMath>
                </a14:m>
                <a:r>
                  <a:rPr lang="en-US" dirty="0" smtClean="0"/>
                  <a:t>. 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 the output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smtClean="0"/>
                  <a:t> with respect to the sample </a:t>
                </a:r>
                <a:r>
                  <a:rPr lang="en-US" b="1" i="1" dirty="0" smtClean="0">
                    <a:latin typeface="Times New Roman" panose="02020603050405020304" pitchFamily="18" charset="0"/>
                    <a:cs typeface="Times New Roman" panose="02020603050405020304" pitchFamily="18" charset="0"/>
                  </a:rPr>
                  <a:t>x</a:t>
                </a:r>
              </a:p>
              <a:p>
                <a:endParaRPr lang="en-US" dirty="0" smtClean="0"/>
              </a:p>
              <a:p>
                <a:r>
                  <a:rPr lang="en-US" dirty="0" smtClean="0"/>
                  <a:t>Averaging</a:t>
                </a:r>
              </a:p>
              <a:p>
                <a:pPr lvl="1"/>
                <a:r>
                  <a:rPr lang="en-US" dirty="0" smtClean="0"/>
                  <a:t>Simple averaging</a:t>
                </a:r>
              </a:p>
              <a:p>
                <a:pPr lvl="1"/>
                <a:endParaRPr lang="en-US" dirty="0"/>
              </a:p>
              <a:p>
                <a:pPr lvl="1"/>
                <a:endParaRPr lang="en-US" dirty="0" smtClean="0"/>
              </a:p>
              <a:p>
                <a:pPr lvl="1"/>
                <a:endParaRPr lang="en-US" dirty="0" smtClean="0"/>
              </a:p>
              <a:p>
                <a:pPr lvl="1"/>
                <a:r>
                  <a:rPr lang="en-US" dirty="0" smtClean="0"/>
                  <a:t>Weighted averaging</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540946" y="2960396"/>
                <a:ext cx="2114360"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𝑇</m:t>
                          </m:r>
                        </m:den>
                      </m:f>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3540946" y="2960396"/>
                <a:ext cx="2114360" cy="8654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540946" y="4359708"/>
                <a:ext cx="2177070" cy="1730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2000" b="0" dirty="0" smtClean="0"/>
              </a:p>
              <a:p>
                <a:pPr algn="ctr">
                  <a:spcBef>
                    <a:spcPts val="1800"/>
                  </a:spcBef>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 </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nary>
                      <m:r>
                        <a:rPr lang="en-US" sz="2000" b="0" i="1" smtClean="0">
                          <a:latin typeface="Cambria Math" panose="02040503050406030204" pitchFamily="18" charset="0"/>
                        </a:rPr>
                        <m:t>=1</m:t>
                      </m:r>
                    </m:oMath>
                  </m:oMathPara>
                </a14:m>
                <a:endParaRPr 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540946" y="4359708"/>
                <a:ext cx="2177070" cy="17309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9888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Suppose there are </a:t>
                </a:r>
                <a:r>
                  <a:rPr lang="en-US" i="1" dirty="0" smtClean="0">
                    <a:latin typeface="Times New Roman" panose="02020603050405020304" pitchFamily="18" charset="0"/>
                    <a:cs typeface="Times New Roman" panose="02020603050405020304" pitchFamily="18" charset="0"/>
                  </a:rPr>
                  <a:t>N</a:t>
                </a:r>
                <a:r>
                  <a:rPr lang="en-US" dirty="0" smtClean="0"/>
                  <a:t> classes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𝑁</m:t>
                        </m:r>
                      </m:sub>
                    </m:sSub>
                    <m:r>
                      <a:rPr lang="en-US" b="0" i="1" smtClean="0">
                        <a:latin typeface="Cambria Math" panose="02040503050406030204" pitchFamily="18" charset="0"/>
                      </a:rPr>
                      <m:t>}</m:t>
                    </m:r>
                  </m:oMath>
                </a14:m>
                <a:r>
                  <a:rPr lang="en-US" dirty="0" smtClean="0"/>
                  <a:t>. Denote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𝑖</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2</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𝑁</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oMath>
                </a14:m>
                <a:r>
                  <a:rPr lang="en-US" dirty="0" smtClean="0"/>
                  <a:t> the output of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smtClean="0"/>
                  <a:t> when classifying sample </a:t>
                </a:r>
                <a14:m>
                  <m:oMath xmlns:m="http://schemas.openxmlformats.org/officeDocument/2006/math">
                    <m:r>
                      <a:rPr lang="en-US" b="1" i="1">
                        <a:latin typeface="Cambria Math" panose="02040503050406030204" pitchFamily="18" charset="0"/>
                      </a:rPr>
                      <m:t>𝒙</m:t>
                    </m:r>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𝑗</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is the output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oMath>
                </a14:m>
                <a:r>
                  <a:rPr lang="en-US" dirty="0" smtClean="0"/>
                  <a:t> on class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r>
                  <a:rPr lang="en-US" dirty="0" smtClean="0"/>
                  <a:t>.</a:t>
                </a:r>
              </a:p>
              <a:p>
                <a:r>
                  <a:rPr lang="en-US" dirty="0" smtClean="0"/>
                  <a:t>Voting</a:t>
                </a:r>
              </a:p>
              <a:p>
                <a:pPr lvl="1"/>
                <a:r>
                  <a:rPr lang="en-US" dirty="0" smtClean="0"/>
                  <a:t>Majority voting</a:t>
                </a:r>
              </a:p>
              <a:p>
                <a:pPr lvl="1"/>
                <a:endParaRPr lang="en-US" dirty="0"/>
              </a:p>
              <a:p>
                <a:pPr lvl="1"/>
                <a:endParaRPr lang="en-US" dirty="0" smtClean="0"/>
              </a:p>
              <a:p>
                <a:pPr lvl="1"/>
                <a:endParaRPr lang="en-US" dirty="0" smtClean="0"/>
              </a:p>
              <a:p>
                <a:pPr lvl="1"/>
                <a:r>
                  <a:rPr lang="en-US" dirty="0" smtClean="0"/>
                  <a:t>Plurality voting</a:t>
                </a:r>
                <a:endParaRPr lang="en-US" dirty="0"/>
              </a:p>
              <a:p>
                <a:pPr lvl="1"/>
                <a:endParaRPr lang="en-US" dirty="0" smtClean="0"/>
              </a:p>
              <a:p>
                <a:pPr lvl="1"/>
                <a:endParaRPr lang="en-US" dirty="0" smtClean="0"/>
              </a:p>
              <a:p>
                <a:pPr lvl="1"/>
                <a:r>
                  <a:rPr lang="en-US" dirty="0" smtClean="0"/>
                  <a:t>Weighted voting</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159301" y="2507561"/>
                <a:ext cx="5888343" cy="138743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smtClean="0">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𝑗</m:t>
                                  </m:r>
                                </m:sub>
                              </m:sSub>
                              <m:r>
                                <a:rPr lang="en-US" sz="2000" i="1">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𝑖𝑓</m:t>
                              </m:r>
                              <m:r>
                                <a:rPr lang="en-US" sz="2000" i="1">
                                  <a:latin typeface="Cambria Math" panose="02040503050406030204" pitchFamily="18" charset="0"/>
                                </a:rPr>
                                <m:t> </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𝑗</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e>
                              </m:nary>
                              <m:r>
                                <a:rPr lang="en-US" sz="2000" i="1">
                                  <a:latin typeface="Cambria Math" panose="02040503050406030204" pitchFamily="18" charset="0"/>
                                </a:rPr>
                                <m:t>&gt;0.5</m:t>
                              </m:r>
                              <m:nary>
                                <m:naryPr>
                                  <m:chr m:val="∑"/>
                                  <m:ctrlPr>
                                    <a:rPr lang="en-US" sz="2000" i="1">
                                      <a:latin typeface="Cambria Math" panose="02040503050406030204" pitchFamily="18" charset="0"/>
                                    </a:rPr>
                                  </m:ctrlPr>
                                </m:naryPr>
                                <m:sub>
                                  <m:r>
                                    <m:rPr>
                                      <m:brk m:alnAt="23"/>
                                    </m:rPr>
                                    <a:rPr lang="en-US" altLang="zh-CN"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𝑁</m:t>
                                  </m:r>
                                </m:sup>
                                <m:e>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𝑘</m:t>
                                          </m:r>
                                        </m:sup>
                                      </m:sSubSup>
                                      <m:r>
                                        <a:rPr lang="en-US" sz="2000" i="1">
                                          <a:latin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rPr>
                                        <m:t>)</m:t>
                                      </m:r>
                                    </m:e>
                                  </m:nary>
                                </m:e>
                              </m:nary>
                            </m:e>
                            <m:e>
                              <m:r>
                                <a:rPr lang="en-US" sz="2000" i="1">
                                  <a:latin typeface="Cambria Math" panose="02040503050406030204" pitchFamily="18" charset="0"/>
                                </a:rPr>
                                <m:t>𝑟𝑒𝑗𝑒𝑐𝑡</m:t>
                              </m:r>
                              <m:r>
                                <a:rPr lang="en-US" sz="2000" b="0" i="1" smtClean="0">
                                  <a:latin typeface="Cambria Math" panose="02040503050406030204" pitchFamily="18" charset="0"/>
                                </a:rPr>
                                <m:t>,  </m:t>
                              </m:r>
                              <m:r>
                                <a:rPr lang="en-US" sz="2000" i="1" smtClean="0">
                                  <a:latin typeface="Cambria Math" panose="02040503050406030204" pitchFamily="18" charset="0"/>
                                </a:rPr>
                                <m:t>𝑜𝑡h𝑒𝑟𝑤𝑖𝑠𝑒</m:t>
                              </m:r>
                              <m:r>
                                <a:rPr lang="en-US" sz="2000" b="0" i="1" smtClean="0">
                                  <a:latin typeface="Cambria Math" panose="02040503050406030204" pitchFamily="18" charset="0"/>
                                </a:rPr>
                                <m:t>                                           </m:t>
                              </m:r>
                            </m:e>
                          </m:eqArr>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159301" y="2507561"/>
                <a:ext cx="5888343" cy="13874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873372" y="4422371"/>
                <a:ext cx="3289811" cy="619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873372" y="4422371"/>
                <a:ext cx="3289811" cy="619593"/>
              </a:xfrm>
              <a:prstGeom prst="rect">
                <a:avLst/>
              </a:prstGeom>
              <a:blipFill>
                <a:blip r:embed="rId4"/>
                <a:stretch>
                  <a:fillRect l="-1667" t="-41176" r="-1296" b="-93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873372" y="5451117"/>
                <a:ext cx="3641766" cy="619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2873372" y="5451117"/>
                <a:ext cx="3641766" cy="619593"/>
              </a:xfrm>
              <a:prstGeom prst="rect">
                <a:avLst/>
              </a:prstGeom>
              <a:blipFill>
                <a:blip r:embed="rId5"/>
                <a:stretch>
                  <a:fillRect l="-167" t="-41176" b="-93137"/>
                </a:stretch>
              </a:blipFill>
            </p:spPr>
            <p:txBody>
              <a:bodyPr/>
              <a:lstStyle/>
              <a:p>
                <a:r>
                  <a:rPr lang="en-US">
                    <a:noFill/>
                  </a:rPr>
                  <a:t> </a:t>
                </a:r>
              </a:p>
            </p:txBody>
          </p:sp>
        </mc:Fallback>
      </mc:AlternateContent>
    </p:spTree>
    <p:extLst>
      <p:ext uri="{BB962C8B-B14F-4D97-AF65-F5344CB8AC3E}">
        <p14:creationId xmlns:p14="http://schemas.microsoft.com/office/powerpoint/2010/main" val="2307392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p:sp>
        <p:nvSpPr>
          <p:cNvPr id="3" name="内容占位符 2"/>
          <p:cNvSpPr>
            <a:spLocks noGrp="1"/>
          </p:cNvSpPr>
          <p:nvPr>
            <p:ph idx="1"/>
          </p:nvPr>
        </p:nvSpPr>
        <p:spPr/>
        <p:txBody>
          <a:bodyPr/>
          <a:lstStyle/>
          <a:p>
            <a:r>
              <a:rPr lang="en-US" dirty="0" smtClean="0"/>
              <a:t>Stacking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578644">
                    <a:tc>
                      <a:txBody>
                        <a:bodyPr/>
                        <a:lstStyle/>
                        <a:p>
                          <a:r>
                            <a:rPr lang="en-US" sz="2000" dirty="0" smtClean="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smtClean="0"/>
                        </a:p>
                        <a:p>
                          <a:r>
                            <a:rPr lang="en-US" sz="2000" dirty="0" smtClean="0"/>
                            <a:t>                 Base learning</a:t>
                          </a:r>
                          <a:r>
                            <a:rPr lang="en-US" sz="2000" baseline="0" dirty="0" smtClean="0"/>
                            <a:t> algorithm </a:t>
                          </a:r>
                          <a14:m>
                            <m:oMath xmlns:m="http://schemas.openxmlformats.org/officeDocument/2006/math">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1</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2</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𝑇</m:t>
                                  </m:r>
                                </m:sub>
                              </m:sSub>
                            </m:oMath>
                          </a14:m>
                          <a:r>
                            <a:rPr lang="en-US" sz="2000" baseline="0" dirty="0" smtClean="0"/>
                            <a:t>;</a:t>
                          </a:r>
                        </a:p>
                        <a:p>
                          <a:r>
                            <a:rPr lang="en-US" sz="2000" dirty="0" smtClean="0"/>
                            <a:t>                 Meta-learning (stacking)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dirty="0" smtClean="0"/>
                            <a:t>;</a:t>
                          </a:r>
                          <a:endParaRPr lang="en-US" sz="2000" dirty="0"/>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345521">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382385">
                    <a:tc>
                      <a:txBody>
                        <a:bodyPr/>
                        <a:lstStyle/>
                        <a:p>
                          <a:r>
                            <a:rPr lang="en-US" sz="2000" dirty="0" smtClean="0"/>
                            <a:t>1: </a:t>
                          </a:r>
                          <a:r>
                            <a:rPr lang="en-US" sz="2000" baseline="0" dirty="0" smtClean="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4489274"/>
                      </a:ext>
                    </a:extLst>
                  </a:tr>
                  <a:tr h="284561">
                    <a:tc>
                      <a:txBody>
                        <a:bodyPr/>
                        <a:lstStyle/>
                        <a:p>
                          <a:r>
                            <a:rPr lang="en-US" sz="2000" dirty="0" smtClean="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𝑡</m:t>
                                  </m:r>
                                </m:sub>
                              </m:sSub>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r>
                            <a:rPr lang="en-US" sz="2000" dirty="0" smtClean="0"/>
                            <a:t>;</a:t>
                          </a:r>
                          <a:endParaRPr lang="en-US" sz="20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469837"/>
                      </a:ext>
                    </a:extLst>
                  </a:tr>
                  <a:tr h="220830">
                    <a:tc>
                      <a:txBody>
                        <a:bodyPr/>
                        <a:lstStyle/>
                        <a:p>
                          <a:r>
                            <a:rPr lang="en-US" sz="2000" dirty="0" smtClean="0"/>
                            <a:t>3:</a:t>
                          </a:r>
                          <a:r>
                            <a:rPr lang="en-US" sz="2000" baseline="0" dirty="0" smtClean="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220830">
                    <a:tc>
                      <a:txBody>
                        <a:bodyPr/>
                        <a:lstStyle/>
                        <a:p>
                          <a:r>
                            <a:rPr lang="en-US" sz="2000" b="0" i="0" dirty="0" smtClean="0"/>
                            <a:t>4: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3496085"/>
                      </a:ext>
                    </a:extLst>
                  </a:tr>
                  <a:tr h="220830">
                    <a:tc>
                      <a:txBody>
                        <a:bodyPr/>
                        <a:lstStyle/>
                        <a:p>
                          <a:r>
                            <a:rPr lang="en-US" sz="2000" b="0" i="0" dirty="0" smtClean="0"/>
                            <a:t>5: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𝑖</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𝑚</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0898268"/>
                      </a:ext>
                    </a:extLst>
                  </a:tr>
                  <a:tr h="220830">
                    <a:tc>
                      <a:txBody>
                        <a:bodyPr/>
                        <a:lstStyle/>
                        <a:p>
                          <a:r>
                            <a:rPr lang="en-US" sz="2000" b="0" i="0" dirty="0" smtClean="0"/>
                            <a:t>6:</a:t>
                          </a:r>
                          <a:r>
                            <a:rPr lang="en-US" sz="2000" b="0" i="0" baseline="0" dirty="0" smtClean="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0737209"/>
                      </a:ext>
                    </a:extLst>
                  </a:tr>
                  <a:tr h="220830">
                    <a:tc>
                      <a:txBody>
                        <a:bodyPr/>
                        <a:lstStyle/>
                        <a:p>
                          <a:r>
                            <a:rPr lang="en-US" sz="2000" b="0" i="0" dirty="0" smtClean="0"/>
                            <a:t>7: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oMath>
                          </a14:m>
                          <a:r>
                            <a:rPr lang="en-US" sz="2000" b="0" i="0" dirty="0" smtClean="0"/>
                            <a:t>;</a:t>
                          </a:r>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2344340"/>
                      </a:ext>
                    </a:extLst>
                  </a:tr>
                  <a:tr h="220830">
                    <a:tc>
                      <a:txBody>
                        <a:bodyPr/>
                        <a:lstStyle/>
                        <a:p>
                          <a:r>
                            <a:rPr lang="en-US" sz="2000" b="0" i="0" dirty="0" smtClean="0"/>
                            <a:t>8: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4658806"/>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smtClean="0"/>
                            <a:t>9: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𝑖𝑇</m:t>
                                      </m:r>
                                    </m:sub>
                                  </m:sSub>
                                </m:e>
                              </m:d>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oMath>
                          </a14:m>
                          <a:r>
                            <a:rPr lang="en-US" sz="2000" b="0" i="0" dirty="0" smtClean="0"/>
                            <a:t>;</a:t>
                          </a:r>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6838697"/>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smtClean="0"/>
                            <a:t>10: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8191636"/>
                      </a:ext>
                    </a:extLst>
                  </a:tr>
                  <a:tr h="220830">
                    <a:tc>
                      <a:txBody>
                        <a:bodyPr/>
                        <a:lstStyle/>
                        <a:p>
                          <a:r>
                            <a:rPr lang="en-US" sz="2000" b="0" i="0" dirty="0" smtClean="0"/>
                            <a:t>11: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091902"/>
                      </a:ext>
                    </a:extLst>
                  </a:tr>
                  <a:tr h="315036">
                    <a:tc>
                      <a:txBody>
                        <a:bodyPr/>
                        <a:lstStyle/>
                        <a:p>
                          <a:r>
                            <a:rPr lang="en-US" sz="2000" b="1" kern="1200" dirty="0" smtClean="0">
                              <a:solidFill>
                                <a:schemeClr val="lt1"/>
                              </a:solidFill>
                              <a:latin typeface="+mn-lt"/>
                              <a:ea typeface="+mn-ea"/>
                              <a:cs typeface="+mn-cs"/>
                            </a:rPr>
                            <a:t>Output:    </a:t>
                          </a:r>
                          <a14:m>
                            <m:oMath xmlns:m="http://schemas.openxmlformats.org/officeDocument/2006/math">
                              <m:r>
                                <a:rPr lang="en-US" sz="2000" b="0" i="1" kern="1200" smtClean="0">
                                  <a:solidFill>
                                    <a:schemeClr val="lt1"/>
                                  </a:solidFill>
                                  <a:latin typeface="Cambria Math" panose="02040503050406030204" pitchFamily="18" charset="0"/>
                                  <a:ea typeface="+mn-ea"/>
                                  <a:cs typeface="+mn-cs"/>
                                </a:rPr>
                                <m:t>𝐻</m:t>
                              </m:r>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r>
                                <a:rPr lang="en-US" sz="2000" b="0" i="1" kern="1200" smtClean="0">
                                  <a:solidFill>
                                    <a:schemeClr val="lt1"/>
                                  </a:solidFill>
                                  <a:latin typeface="Cambria Math" panose="02040503050406030204" pitchFamily="18" charset="0"/>
                                  <a:ea typeface="+mn-ea"/>
                                  <a:cs typeface="+mn-cs"/>
                                </a:rPr>
                                <m:t>h</m:t>
                              </m:r>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1</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2</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𝑇</m:t>
                                  </m:r>
                                </m:sub>
                              </m:sSub>
                              <m:r>
                                <a:rPr lang="en-US" sz="2000" b="0" i="1" kern="1200" smtClean="0">
                                  <a:solidFill>
                                    <a:schemeClr val="lt1"/>
                                  </a:solidFill>
                                  <a:latin typeface="Cambria Math" panose="02040503050406030204" pitchFamily="18" charset="0"/>
                                  <a:ea typeface="+mn-ea"/>
                                  <a:cs typeface="+mn-cs"/>
                                </a:rPr>
                                <m:t>(</m:t>
                              </m:r>
                              <m:r>
                                <a:rPr lang="en-US" sz="2000" b="1" i="1" kern="1200" smtClean="0">
                                  <a:solidFill>
                                    <a:schemeClr val="lt1"/>
                                  </a:solidFill>
                                  <a:latin typeface="Cambria Math" panose="02040503050406030204" pitchFamily="18" charset="0"/>
                                  <a:ea typeface="+mn-ea"/>
                                  <a:cs typeface="+mn-cs"/>
                                </a:rPr>
                                <m:t>𝒙</m:t>
                              </m:r>
                              <m:r>
                                <a:rPr lang="en-US" sz="2000" b="0" i="1" kern="1200" smtClean="0">
                                  <a:solidFill>
                                    <a:schemeClr val="lt1"/>
                                  </a:solidFill>
                                  <a:latin typeface="Cambria Math" panose="02040503050406030204" pitchFamily="18" charset="0"/>
                                  <a:ea typeface="+mn-ea"/>
                                  <a:cs typeface="+mn-cs"/>
                                </a:rPr>
                                <m:t>))</m:t>
                              </m:r>
                            </m:oMath>
                          </a14:m>
                          <a:endParaRPr lang="en-US" sz="2000" b="0"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xmlns="">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88" t="-3030" r="-442" b="-523030"/>
                          </a:stretch>
                        </a:blipFill>
                      </a:tcPr>
                    </a:tc>
                    <a:extLst>
                      <a:ext uri="{0D108BD9-81ED-4DB2-BD59-A6C34878D82A}">
                        <a16:rowId xmlns:a16="http://schemas.microsoft.com/office/drawing/2014/main" val="3040189845"/>
                      </a:ext>
                    </a:extLst>
                  </a:tr>
                  <a:tr h="396240">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396240">
                    <a:tc>
                      <a:txBody>
                        <a:bodyPr/>
                        <a:lstStyle/>
                        <a:p>
                          <a:endParaRPr lang="en-US"/>
                        </a:p>
                      </a:txBody>
                      <a:tcPr anchor="ctr">
                        <a:lnB w="12700" cap="flat" cmpd="sng" algn="ctr">
                          <a:solidFill>
                            <a:schemeClr val="bg1"/>
                          </a:solidFill>
                          <a:prstDash val="solid"/>
                          <a:round/>
                          <a:headEnd type="none" w="med" len="med"/>
                          <a:tailEnd type="none" w="med" len="med"/>
                        </a:lnB>
                        <a:blipFill>
                          <a:blip r:embed="rId2"/>
                          <a:stretch>
                            <a:fillRect l="-88" t="-361538" r="-442" b="-1127692"/>
                          </a:stretch>
                        </a:blipFill>
                      </a:tcPr>
                    </a:tc>
                    <a:extLst>
                      <a:ext uri="{0D108BD9-81ED-4DB2-BD59-A6C34878D82A}">
                        <a16:rowId xmlns:a16="http://schemas.microsoft.com/office/drawing/2014/main" val="1784489274"/>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461538" r="-442" b="-1027692"/>
                          </a:stretch>
                        </a:blipFill>
                      </a:tcPr>
                    </a:tc>
                    <a:extLst>
                      <a:ext uri="{0D108BD9-81ED-4DB2-BD59-A6C34878D82A}">
                        <a16:rowId xmlns:a16="http://schemas.microsoft.com/office/drawing/2014/main" val="18946983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561538" r="-442" b="-927692"/>
                          </a:stretch>
                        </a:blipFill>
                      </a:tcPr>
                    </a:tc>
                    <a:extLst>
                      <a:ext uri="{0D108BD9-81ED-4DB2-BD59-A6C34878D82A}">
                        <a16:rowId xmlns:a16="http://schemas.microsoft.com/office/drawing/2014/main" val="129661279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661538" r="-442" b="-827692"/>
                          </a:stretch>
                        </a:blipFill>
                      </a:tcPr>
                    </a:tc>
                    <a:extLst>
                      <a:ext uri="{0D108BD9-81ED-4DB2-BD59-A6C34878D82A}">
                        <a16:rowId xmlns:a16="http://schemas.microsoft.com/office/drawing/2014/main" val="1733496085"/>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750000" r="-442" b="-715152"/>
                          </a:stretch>
                        </a:blipFill>
                      </a:tcPr>
                    </a:tc>
                    <a:extLst>
                      <a:ext uri="{0D108BD9-81ED-4DB2-BD59-A6C34878D82A}">
                        <a16:rowId xmlns:a16="http://schemas.microsoft.com/office/drawing/2014/main" val="500898268"/>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863077" r="-442" b="-626154"/>
                          </a:stretch>
                        </a:blipFill>
                      </a:tcPr>
                    </a:tc>
                    <a:extLst>
                      <a:ext uri="{0D108BD9-81ED-4DB2-BD59-A6C34878D82A}">
                        <a16:rowId xmlns:a16="http://schemas.microsoft.com/office/drawing/2014/main" val="2420737209"/>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963077" r="-442" b="-526154"/>
                          </a:stretch>
                        </a:blipFill>
                      </a:tcPr>
                    </a:tc>
                    <a:extLst>
                      <a:ext uri="{0D108BD9-81ED-4DB2-BD59-A6C34878D82A}">
                        <a16:rowId xmlns:a16="http://schemas.microsoft.com/office/drawing/2014/main" val="4252344340"/>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063077" r="-442" b="-426154"/>
                          </a:stretch>
                        </a:blipFill>
                      </a:tcPr>
                    </a:tc>
                    <a:extLst>
                      <a:ext uri="{0D108BD9-81ED-4DB2-BD59-A6C34878D82A}">
                        <a16:rowId xmlns:a16="http://schemas.microsoft.com/office/drawing/2014/main" val="94465880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163077" r="-442" b="-326154"/>
                          </a:stretch>
                        </a:blipFill>
                      </a:tcPr>
                    </a:tc>
                    <a:extLst>
                      <a:ext uri="{0D108BD9-81ED-4DB2-BD59-A6C34878D82A}">
                        <a16:rowId xmlns:a16="http://schemas.microsoft.com/office/drawing/2014/main" val="107683869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263077" r="-442" b="-226154"/>
                          </a:stretch>
                        </a:blipFill>
                      </a:tcPr>
                    </a:tc>
                    <a:extLst>
                      <a:ext uri="{0D108BD9-81ED-4DB2-BD59-A6C34878D82A}">
                        <a16:rowId xmlns:a16="http://schemas.microsoft.com/office/drawing/2014/main" val="372819163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8" t="-1363077" r="-442" b="-126154"/>
                          </a:stretch>
                        </a:blipFill>
                      </a:tcPr>
                    </a:tc>
                    <a:extLst>
                      <a:ext uri="{0D108BD9-81ED-4DB2-BD59-A6C34878D82A}">
                        <a16:rowId xmlns:a16="http://schemas.microsoft.com/office/drawing/2014/main" val="3979091902"/>
                      </a:ext>
                    </a:extLst>
                  </a:tr>
                  <a:tr h="396240">
                    <a:tc>
                      <a:txBody>
                        <a:bodyPr/>
                        <a:lstStyle/>
                        <a:p>
                          <a:endParaRPr lang="en-US"/>
                        </a:p>
                      </a:txBody>
                      <a:tcPr anchor="ctr">
                        <a:lnT w="38100" cap="flat" cmpd="sng" algn="ctr">
                          <a:solidFill>
                            <a:schemeClr val="bg1"/>
                          </a:solidFill>
                          <a:prstDash val="solid"/>
                          <a:round/>
                          <a:headEnd type="none" w="med" len="med"/>
                          <a:tailEnd type="none" w="med" len="med"/>
                        </a:lnT>
                        <a:blipFill>
                          <a:blip r:embed="rId2"/>
                          <a:stretch>
                            <a:fillRect l="-88" t="-1463077" r="-442" b="-26154"/>
                          </a:stretch>
                        </a:blipFill>
                      </a:tcPr>
                    </a:tc>
                    <a:extLst>
                      <a:ext uri="{0D108BD9-81ED-4DB2-BD59-A6C34878D82A}">
                        <a16:rowId xmlns:a16="http://schemas.microsoft.com/office/drawing/2014/main" val="450828460"/>
                      </a:ext>
                    </a:extLst>
                  </a:tr>
                </a:tbl>
              </a:graphicData>
            </a:graphic>
          </p:graphicFrame>
        </mc:Fallback>
      </mc:AlternateContent>
    </p:spTree>
    <p:extLst>
      <p:ext uri="{BB962C8B-B14F-4D97-AF65-F5344CB8AC3E}">
        <p14:creationId xmlns:p14="http://schemas.microsoft.com/office/powerpoint/2010/main" val="164656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Ensemble learning</a:t>
            </a:r>
          </a:p>
        </p:txBody>
      </p:sp>
      <p:sp>
        <p:nvSpPr>
          <p:cNvPr id="3" name="内容占位符 2"/>
          <p:cNvSpPr>
            <a:spLocks noGrp="1"/>
          </p:cNvSpPr>
          <p:nvPr>
            <p:ph idx="1"/>
          </p:nvPr>
        </p:nvSpPr>
        <p:spPr/>
        <p:txBody>
          <a:bodyPr/>
          <a:lstStyle/>
          <a:p>
            <a:r>
              <a:rPr lang="en-US" dirty="0" smtClean="0"/>
              <a:t>Ensemble classifiers</a:t>
            </a:r>
          </a:p>
          <a:p>
            <a:pPr lvl="1"/>
            <a:r>
              <a:rPr lang="en-US" dirty="0" smtClean="0"/>
              <a:t>Boosting</a:t>
            </a:r>
          </a:p>
          <a:p>
            <a:pPr lvl="1"/>
            <a:r>
              <a:rPr lang="en-US" dirty="0" smtClean="0"/>
              <a:t>Bagging and Random Forest</a:t>
            </a:r>
          </a:p>
          <a:p>
            <a:pPr lvl="1"/>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spTree>
    <p:extLst>
      <p:ext uri="{BB962C8B-B14F-4D97-AF65-F5344CB8AC3E}">
        <p14:creationId xmlns:p14="http://schemas.microsoft.com/office/powerpoint/2010/main" val="317070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Boosting</a:t>
            </a:r>
            <a:endParaRPr lang="en-US" dirty="0"/>
          </a:p>
        </p:txBody>
      </p:sp>
      <p:sp>
        <p:nvSpPr>
          <p:cNvPr id="3" name="内容占位符 2"/>
          <p:cNvSpPr>
            <a:spLocks noGrp="1"/>
          </p:cNvSpPr>
          <p:nvPr>
            <p:ph idx="1"/>
          </p:nvPr>
        </p:nvSpPr>
        <p:spPr/>
        <p:txBody>
          <a:bodyPr/>
          <a:lstStyle/>
          <a:p>
            <a:r>
              <a:rPr lang="en-US" dirty="0"/>
              <a:t>High-level idea: combine a lot of </a:t>
            </a:r>
            <a:r>
              <a:rPr lang="en-US" dirty="0" smtClean="0"/>
              <a:t>classifiers</a:t>
            </a:r>
          </a:p>
          <a:p>
            <a:pPr lvl="1"/>
            <a:r>
              <a:rPr lang="en-US" dirty="0"/>
              <a:t>Sequentially </a:t>
            </a:r>
            <a:r>
              <a:rPr lang="en-US" dirty="0" smtClean="0"/>
              <a:t>construct/identify </a:t>
            </a:r>
            <a:r>
              <a:rPr lang="en-US" altLang="zh-CN" dirty="0"/>
              <a:t>one </a:t>
            </a:r>
            <a:r>
              <a:rPr lang="en-US" altLang="zh-CN" dirty="0" smtClean="0"/>
              <a:t>of </a:t>
            </a:r>
            <a:r>
              <a:rPr lang="en-US" dirty="0" smtClean="0"/>
              <a:t>these </a:t>
            </a:r>
            <a:r>
              <a:rPr lang="en-US" dirty="0"/>
              <a:t>classifiers </a:t>
            </a:r>
            <a:r>
              <a:rPr lang="en-US" dirty="0" smtClean="0"/>
              <a:t>at </a:t>
            </a:r>
            <a:r>
              <a:rPr lang="en-US" dirty="0"/>
              <a:t>a time</a:t>
            </a:r>
          </a:p>
          <a:p>
            <a:pPr lvl="1"/>
            <a:r>
              <a:rPr lang="en-US" dirty="0"/>
              <a:t>Use </a:t>
            </a:r>
            <a:r>
              <a:rPr lang="en-US" i="1" dirty="0">
                <a:solidFill>
                  <a:srgbClr val="FF0000"/>
                </a:solidFill>
              </a:rPr>
              <a:t>weak</a:t>
            </a:r>
            <a:r>
              <a:rPr lang="en-US" dirty="0"/>
              <a:t> classifiers to arrive at complex decision boundaries (</a:t>
            </a:r>
            <a:r>
              <a:rPr lang="en-US" i="1" dirty="0">
                <a:solidFill>
                  <a:srgbClr val="FF0000"/>
                </a:solidFill>
              </a:rPr>
              <a:t>strong</a:t>
            </a:r>
            <a:r>
              <a:rPr lang="en-US" dirty="0"/>
              <a:t> classifiers)</a:t>
            </a:r>
            <a:endParaRPr lang="en-US" dirty="0" smtClean="0"/>
          </a:p>
          <a:p>
            <a:r>
              <a:rPr lang="en-US" dirty="0"/>
              <a:t>Our </a:t>
            </a:r>
            <a:r>
              <a:rPr lang="en-US" dirty="0" smtClean="0"/>
              <a:t>plan</a:t>
            </a:r>
          </a:p>
          <a:p>
            <a:pPr lvl="1"/>
            <a:r>
              <a:rPr lang="en-US" dirty="0"/>
              <a:t>Describe </a:t>
            </a:r>
            <a:r>
              <a:rPr lang="en-US" dirty="0" err="1"/>
              <a:t>AdaBoost</a:t>
            </a:r>
            <a:r>
              <a:rPr lang="en-US" dirty="0"/>
              <a:t> algorithm </a:t>
            </a:r>
            <a:endParaRPr lang="en-US" dirty="0" smtClean="0"/>
          </a:p>
          <a:p>
            <a:pPr lvl="1"/>
            <a:r>
              <a:rPr lang="en-US" dirty="0"/>
              <a:t>Derive the algorithm </a:t>
            </a:r>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87675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Given: </a:t>
                </a:r>
                <a:r>
                  <a:rPr lang="en-US" i="1" dirty="0">
                    <a:latin typeface="Times New Roman" panose="02020603050405020304" pitchFamily="18" charset="0"/>
                    <a:cs typeface="Times New Roman" panose="02020603050405020304" pitchFamily="18" charset="0"/>
                  </a:rPr>
                  <a:t>N</a:t>
                </a:r>
                <a:r>
                  <a:rPr lang="en-US" dirty="0"/>
                  <a:t> </a:t>
                </a:r>
                <a:r>
                  <a:rPr lang="en-US" dirty="0" smtClean="0"/>
                  <a:t>samples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oMath>
                </a14:m>
                <a:r>
                  <a:rPr lang="en-US" dirty="0" smtClean="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={+1,−1}</m:t>
                    </m:r>
                  </m:oMath>
                </a14:m>
                <a:r>
                  <a:rPr lang="en-US" dirty="0" smtClean="0"/>
                  <a:t>, </a:t>
                </a:r>
                <a:r>
                  <a:rPr lang="en-US" dirty="0"/>
                  <a:t>and some way of constructing weak (or base) </a:t>
                </a:r>
                <a:r>
                  <a:rPr lang="en-US" dirty="0" smtClean="0"/>
                  <a:t>classifiers </a:t>
                </a:r>
              </a:p>
              <a:p>
                <a:r>
                  <a:rPr lang="en-US" dirty="0"/>
                  <a:t>Initialize weights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oMath>
                </a14:m>
                <a:r>
                  <a:rPr lang="en-US" dirty="0" smtClean="0"/>
                  <a:t> for </a:t>
                </a:r>
                <a:r>
                  <a:rPr lang="en-US" dirty="0"/>
                  <a:t>every training </a:t>
                </a:r>
                <a:r>
                  <a:rPr lang="en-US" dirty="0" smtClean="0"/>
                  <a:t>sample</a:t>
                </a:r>
              </a:p>
              <a:p>
                <a:r>
                  <a:rPr lang="en-US" dirty="0"/>
                  <a:t>For </a:t>
                </a:r>
                <a:r>
                  <a:rPr lang="en-US" i="1" dirty="0">
                    <a:latin typeface="Times New Roman" panose="02020603050405020304" pitchFamily="18" charset="0"/>
                    <a:cs typeface="Times New Roman" panose="02020603050405020304" pitchFamily="18" charset="0"/>
                  </a:rPr>
                  <a:t>t</a:t>
                </a:r>
                <a:r>
                  <a:rPr lang="en-US" dirty="0"/>
                  <a:t> </a:t>
                </a:r>
                <a:r>
                  <a:rPr lang="en-US" dirty="0">
                    <a:latin typeface="Times New Roman" panose="02020603050405020304" pitchFamily="18" charset="0"/>
                    <a:cs typeface="Times New Roman" panose="02020603050405020304" pitchFamily="18" charset="0"/>
                  </a:rPr>
                  <a:t>= 1 </a:t>
                </a:r>
                <a:r>
                  <a:rPr lang="en-US" dirty="0"/>
                  <a:t>to</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T</a:t>
                </a:r>
              </a:p>
              <a:p>
                <a:pPr marL="530225" lvl="1" indent="-330200">
                  <a:buFont typeface="+mj-lt"/>
                  <a:buAutoNum type="arabicPeriod"/>
                </a:pPr>
                <a:r>
                  <a:rPr lang="en-US" dirty="0"/>
                  <a:t>Train a weak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 using </a:t>
                </a:r>
                <a:r>
                  <a:rPr lang="en-US" dirty="0"/>
                  <a:t>current weights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𝑡</m:t>
                        </m:r>
                      </m:sub>
                    </m:sSub>
                    <m:r>
                      <a:rPr lang="en-US" i="1" dirty="0">
                        <a:latin typeface="Cambria Math" panose="02040503050406030204" pitchFamily="18" charset="0"/>
                      </a:rPr>
                      <m:t>(</m:t>
                    </m:r>
                    <m:r>
                      <a:rPr lang="en-US" b="0" i="1" dirty="0" smtClean="0">
                        <a:latin typeface="Cambria Math" panose="02040503050406030204" pitchFamily="18" charset="0"/>
                      </a:rPr>
                      <m:t>𝑖</m:t>
                    </m:r>
                    <m:r>
                      <a:rPr lang="en-US" i="1" dirty="0">
                        <a:latin typeface="Cambria Math" panose="02040503050406030204" pitchFamily="18" charset="0"/>
                      </a:rPr>
                      <m:t>)</m:t>
                    </m:r>
                  </m:oMath>
                </a14:m>
                <a:r>
                  <a:rPr lang="en-US" dirty="0"/>
                  <a:t>, by minimizing the weighted classification </a:t>
                </a:r>
                <a:r>
                  <a:rPr lang="en-US" dirty="0" smtClean="0"/>
                  <a:t>error</a:t>
                </a:r>
              </a:p>
              <a:p>
                <a:pPr lvl="1"/>
                <a:endParaRPr lang="en-US" sz="2400" dirty="0" smtClean="0"/>
              </a:p>
              <a:p>
                <a:pPr lvl="1"/>
                <a:endParaRPr lang="en-US" dirty="0"/>
              </a:p>
              <a:p>
                <a:pPr marL="530225" lvl="1" indent="-330200">
                  <a:buFont typeface="+mj-lt"/>
                  <a:buAutoNum type="arabicPeriod" startAt="2"/>
                </a:pPr>
                <a:r>
                  <a:rPr lang="en-US" dirty="0"/>
                  <a:t>Compute contribution for this classifier</a:t>
                </a:r>
              </a:p>
              <a:p>
                <a:pPr marL="530225" lvl="1" indent="-330200">
                  <a:buFont typeface="+mj-lt"/>
                  <a:buAutoNum type="arabicPeriod" startAt="2"/>
                </a:pPr>
                <a:r>
                  <a:rPr lang="en-US" dirty="0"/>
                  <a:t>Update weights on training points</a:t>
                </a:r>
              </a:p>
              <a:p>
                <a:pPr lvl="1"/>
                <a:endParaRPr lang="en-US" sz="1050" dirty="0" smtClean="0"/>
              </a:p>
              <a:p>
                <a:pPr lvl="1"/>
                <a:endParaRPr lang="en-US" sz="1600" dirty="0"/>
              </a:p>
              <a:p>
                <a:pPr marL="530225" lvl="1" indent="0">
                  <a:buNone/>
                </a:pPr>
                <a:r>
                  <a:rPr lang="en-US" dirty="0"/>
                  <a:t>and normalize them such </a:t>
                </a:r>
                <a:r>
                  <a:rPr lang="en-US" dirty="0" smtClean="0"/>
                  <a:t>that </a:t>
                </a:r>
                <a14:m>
                  <m:oMath xmlns:m="http://schemas.openxmlformats.org/officeDocument/2006/math">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r>
                      <a:rPr lang="en-US" b="0" i="1" smtClean="0">
                        <a:latin typeface="Cambria Math" panose="02040503050406030204" pitchFamily="18" charset="0"/>
                      </a:rPr>
                      <m:t>=1</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912" b="-212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51296" y="3336728"/>
                <a:ext cx="3083023" cy="746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𝜖</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𝑖</m:t>
                          </m:r>
                        </m:sub>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51296" y="3336728"/>
                <a:ext cx="3083023" cy="7468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303094" y="3956567"/>
                <a:ext cx="1734001"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den>
                          </m:f>
                        </m:e>
                      </m:func>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303094" y="3956567"/>
                <a:ext cx="1734001" cy="630173"/>
              </a:xfrm>
              <a:prstGeom prst="rect">
                <a:avLst/>
              </a:prstGeom>
              <a:blipFill>
                <a:blip r:embed="rId4"/>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951296" y="4835533"/>
                <a:ext cx="3165675"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𝑡</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up>
                      </m:sSup>
                    </m:oMath>
                  </m:oMathPara>
                </a14:m>
                <a:endParaRPr 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2951296" y="4835533"/>
                <a:ext cx="3165675" cy="414601"/>
              </a:xfrm>
              <a:prstGeom prst="rect">
                <a:avLst/>
              </a:prstGeom>
              <a:blipFill>
                <a:blip r:embed="rId5"/>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3211849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p:sp>
        <p:nvSpPr>
          <p:cNvPr id="3" name="内容占位符 2"/>
          <p:cNvSpPr>
            <a:spLocks noGrp="1"/>
          </p:cNvSpPr>
          <p:nvPr>
            <p:ph idx="1"/>
          </p:nvPr>
        </p:nvSpPr>
        <p:spPr/>
        <p:txBody>
          <a:bodyPr/>
          <a:lstStyle/>
          <a:p>
            <a:r>
              <a:rPr lang="en-US" dirty="0"/>
              <a:t>Output the final classifier</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67538" y="1563330"/>
                <a:ext cx="3414204" cy="117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67538" y="1563330"/>
                <a:ext cx="3414204" cy="117384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980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10 data points and 2 features</a:t>
                </a:r>
              </a:p>
              <a:p>
                <a:endParaRPr lang="en-US" dirty="0"/>
              </a:p>
              <a:p>
                <a:endParaRPr lang="en-US" dirty="0" smtClean="0"/>
              </a:p>
              <a:p>
                <a:endParaRPr lang="en-US" dirty="0"/>
              </a:p>
              <a:p>
                <a:endParaRPr lang="en-US" dirty="0" smtClean="0"/>
              </a:p>
              <a:p>
                <a:endParaRPr lang="en-US" dirty="0"/>
              </a:p>
              <a:p>
                <a:r>
                  <a:rPr lang="en-US" dirty="0" smtClean="0"/>
                  <a:t>The </a:t>
                </a:r>
                <a:r>
                  <a:rPr lang="en-US" dirty="0"/>
                  <a:t>data points are clearly not linear separable In the beginning, all data points have equal weights (the size of the data markers “+” or “-”) </a:t>
                </a:r>
                <a:endParaRPr lang="en-US" dirty="0" smtClean="0"/>
              </a:p>
              <a:p>
                <a:r>
                  <a:rPr lang="en-US" dirty="0"/>
                  <a:t>Base classifier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smtClean="0"/>
                  <a:t>: </a:t>
                </a:r>
                <a:r>
                  <a:rPr lang="en-US" dirty="0"/>
                  <a:t>either horizontal or vertical lines </a:t>
                </a:r>
                <a:endParaRPr lang="en-US" dirty="0" smtClean="0"/>
              </a:p>
              <a:p>
                <a:pPr lvl="1"/>
                <a:r>
                  <a:rPr lang="en-US" dirty="0"/>
                  <a:t>These </a:t>
                </a:r>
                <a:r>
                  <a:rPr lang="en-US" dirty="0" smtClean="0"/>
                  <a:t>‘decision </a:t>
                </a:r>
                <a:r>
                  <a:rPr lang="en-US" dirty="0"/>
                  <a:t>stumps’ are just trees with a single internal node, i.e., they classifying data based on a single attribute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8" name="图片 7"/>
          <p:cNvPicPr>
            <a:picLocks noChangeAspect="1"/>
          </p:cNvPicPr>
          <p:nvPr/>
        </p:nvPicPr>
        <p:blipFill>
          <a:blip r:embed="rId3"/>
          <a:stretch>
            <a:fillRect/>
          </a:stretch>
        </p:blipFill>
        <p:spPr>
          <a:xfrm>
            <a:off x="4807705" y="852155"/>
            <a:ext cx="2849310" cy="3064622"/>
          </a:xfrm>
          <a:prstGeom prst="rect">
            <a:avLst/>
          </a:prstGeom>
        </p:spPr>
      </p:pic>
    </p:spTree>
    <p:extLst>
      <p:ext uri="{BB962C8B-B14F-4D97-AF65-F5344CB8AC3E}">
        <p14:creationId xmlns:p14="http://schemas.microsoft.com/office/powerpoint/2010/main" val="2522269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Round 1: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1</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t>3 misclassified (with circles</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1</m:t>
                        </m:r>
                      </m:sub>
                    </m:sSub>
                    <m:r>
                      <a:rPr lang="en-US" b="0" i="1" smtClean="0">
                        <a:latin typeface="Cambria Math" panose="02040503050406030204" pitchFamily="18" charset="0"/>
                      </a:rPr>
                      <m:t>=0.3→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=0.42</m:t>
                    </m:r>
                  </m:oMath>
                </a14:m>
                <a:r>
                  <a:rPr lang="en-US" dirty="0" smtClean="0"/>
                  <a:t> </a:t>
                </a:r>
              </a:p>
              <a:p>
                <a:r>
                  <a:rPr lang="en-US" dirty="0" smtClean="0"/>
                  <a:t>Weights </a:t>
                </a:r>
                <a:r>
                  <a:rPr lang="en-US" dirty="0"/>
                  <a:t>recomputed; the 3 misclassified data points receive larger weights</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pic>
        <p:nvPicPr>
          <p:cNvPr id="7" name="图片 6"/>
          <p:cNvPicPr>
            <a:picLocks noChangeAspect="1"/>
          </p:cNvPicPr>
          <p:nvPr/>
        </p:nvPicPr>
        <p:blipFill>
          <a:blip r:embed="rId3"/>
          <a:stretch>
            <a:fillRect/>
          </a:stretch>
        </p:blipFill>
        <p:spPr>
          <a:xfrm>
            <a:off x="2226401" y="1552267"/>
            <a:ext cx="4743450" cy="2514600"/>
          </a:xfrm>
          <a:prstGeom prst="rect">
            <a:avLst/>
          </a:prstGeom>
        </p:spPr>
      </p:pic>
    </p:spTree>
    <p:extLst>
      <p:ext uri="{BB962C8B-B14F-4D97-AF65-F5344CB8AC3E}">
        <p14:creationId xmlns:p14="http://schemas.microsoft.com/office/powerpoint/2010/main" val="847291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4052</TotalTime>
  <Words>1195</Words>
  <Application>Microsoft Office PowerPoint</Application>
  <PresentationFormat>全屏显示(4:3)</PresentationFormat>
  <Paragraphs>491</Paragraphs>
  <Slides>35</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35</vt:i4>
      </vt:variant>
    </vt:vector>
  </HeadingPairs>
  <TitlesOfParts>
    <vt:vector size="45" baseType="lpstr">
      <vt:lpstr>等线</vt:lpstr>
      <vt:lpstr>等线 Light</vt:lpstr>
      <vt:lpstr>宋体</vt:lpstr>
      <vt:lpstr>Arial</vt:lpstr>
      <vt:lpstr>Calibri</vt:lpstr>
      <vt:lpstr>Calibri Light</vt:lpstr>
      <vt:lpstr>Cambria Math</vt:lpstr>
      <vt:lpstr>Times New Roman</vt:lpstr>
      <vt:lpstr>Office 主题​​</vt:lpstr>
      <vt:lpstr>回顾</vt:lpstr>
      <vt:lpstr>Ensemble Learning</vt:lpstr>
      <vt:lpstr>Ensemble learning</vt:lpstr>
      <vt:lpstr>Ensemble learning</vt:lpstr>
      <vt:lpstr>Ensemble learning</vt:lpstr>
      <vt:lpstr>Boosting</vt:lpstr>
      <vt:lpstr>Adaboost Algorithm</vt:lpstr>
      <vt:lpstr>Adaboost Algorithm</vt:lpstr>
      <vt:lpstr>Example</vt:lpstr>
      <vt:lpstr>Example</vt:lpstr>
      <vt:lpstr>Example</vt:lpstr>
      <vt:lpstr>Example</vt:lpstr>
      <vt:lpstr>Example</vt:lpstr>
      <vt:lpstr>Why AdaBoost works? </vt:lpstr>
      <vt:lpstr>Surrogate loss</vt:lpstr>
      <vt:lpstr>Choosing the t-th classifier </vt:lpstr>
      <vt:lpstr>The new classifier</vt:lpstr>
      <vt:lpstr>Finding the optimal weak learner</vt:lpstr>
      <vt:lpstr>How to choose β_t?</vt:lpstr>
      <vt:lpstr>How to choose β_t?</vt:lpstr>
      <vt:lpstr>Updating the weights</vt:lpstr>
      <vt:lpstr>Meta-Algorithm</vt:lpstr>
      <vt:lpstr>E.g., Decision Stumps </vt:lpstr>
      <vt:lpstr>Interpreting boosting as learning nonlinear basis</vt:lpstr>
      <vt:lpstr>Adaboost in face detection</vt:lpstr>
      <vt:lpstr>Adaboost in face detection</vt:lpstr>
      <vt:lpstr>Adaboost in face detection</vt:lpstr>
      <vt:lpstr>Adaboost in face detection</vt:lpstr>
      <vt:lpstr>Bagging</vt:lpstr>
      <vt:lpstr>Bagging</vt:lpstr>
      <vt:lpstr>Why does bagging work ?</vt:lpstr>
      <vt:lpstr>Random forest</vt:lpstr>
      <vt:lpstr>Methods for constructing ensembles</vt:lpstr>
      <vt:lpstr>Methods for constructing ensembles</vt:lpstr>
      <vt:lpstr>Methods for constructing ensembles</vt:lpstr>
      <vt:lpstr>Methods for constructing ensembles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Learning</dc:title>
  <dc:creator>Ying Shen</dc:creator>
  <cp:lastModifiedBy>Ying Shen</cp:lastModifiedBy>
  <cp:revision>125</cp:revision>
  <dcterms:created xsi:type="dcterms:W3CDTF">2016-11-24T06:56:03Z</dcterms:created>
  <dcterms:modified xsi:type="dcterms:W3CDTF">2019-11-19T04:27:59Z</dcterms:modified>
</cp:coreProperties>
</file>